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32"/>
  </p:notesMasterIdLst>
  <p:handoutMasterIdLst>
    <p:handoutMasterId r:id="rId33"/>
  </p:handoutMasterIdLst>
  <p:sldIdLst>
    <p:sldId id="380" r:id="rId2"/>
    <p:sldId id="339" r:id="rId3"/>
    <p:sldId id="340" r:id="rId4"/>
    <p:sldId id="343" r:id="rId5"/>
    <p:sldId id="344" r:id="rId6"/>
    <p:sldId id="341" r:id="rId7"/>
    <p:sldId id="342" r:id="rId8"/>
    <p:sldId id="345" r:id="rId9"/>
    <p:sldId id="347" r:id="rId10"/>
    <p:sldId id="349" r:id="rId11"/>
    <p:sldId id="350" r:id="rId12"/>
    <p:sldId id="351" r:id="rId13"/>
    <p:sldId id="354" r:id="rId14"/>
    <p:sldId id="355" r:id="rId15"/>
    <p:sldId id="356" r:id="rId16"/>
    <p:sldId id="364" r:id="rId17"/>
    <p:sldId id="365" r:id="rId18"/>
    <p:sldId id="366" r:id="rId19"/>
    <p:sldId id="367" r:id="rId20"/>
    <p:sldId id="368" r:id="rId21"/>
    <p:sldId id="378" r:id="rId22"/>
    <p:sldId id="369" r:id="rId23"/>
    <p:sldId id="370" r:id="rId24"/>
    <p:sldId id="379" r:id="rId25"/>
    <p:sldId id="371" r:id="rId26"/>
    <p:sldId id="372" r:id="rId27"/>
    <p:sldId id="373" r:id="rId28"/>
    <p:sldId id="374" r:id="rId29"/>
    <p:sldId id="377" r:id="rId30"/>
    <p:sldId id="375" r:id="rId31"/>
  </p:sldIdLst>
  <p:sldSz cx="12188825" cy="6858000"/>
  <p:notesSz cx="6858000" cy="9144000"/>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74" d="100"/>
          <a:sy n="74" d="100"/>
        </p:scale>
        <p:origin x="582" y="72"/>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kush chaudhari" userId="1cdbdb2cebaaea65" providerId="LiveId" clId="{75824268-2933-4869-ABA2-2A7EF6366683}"/>
    <pc:docChg chg="delSld modSld">
      <pc:chgData name="ankush chaudhari" userId="1cdbdb2cebaaea65" providerId="LiveId" clId="{75824268-2933-4869-ABA2-2A7EF6366683}" dt="2022-06-20T23:56:07.504" v="48" actId="47"/>
      <pc:docMkLst>
        <pc:docMk/>
      </pc:docMkLst>
      <pc:sldChg chg="modSp mod">
        <pc:chgData name="ankush chaudhari" userId="1cdbdb2cebaaea65" providerId="LiveId" clId="{75824268-2933-4869-ABA2-2A7EF6366683}" dt="2022-06-20T23:55:28.847" v="47" actId="20577"/>
        <pc:sldMkLst>
          <pc:docMk/>
          <pc:sldMk cId="2320115561" sldId="318"/>
        </pc:sldMkLst>
        <pc:spChg chg="mod">
          <ac:chgData name="ankush chaudhari" userId="1cdbdb2cebaaea65" providerId="LiveId" clId="{75824268-2933-4869-ABA2-2A7EF6366683}" dt="2022-06-20T23:55:28.847" v="47" actId="20577"/>
          <ac:spMkLst>
            <pc:docMk/>
            <pc:sldMk cId="2320115561" sldId="318"/>
            <ac:spMk id="3" creationId="{00000000-0000-0000-0000-000000000000}"/>
          </ac:spMkLst>
        </pc:spChg>
      </pc:sldChg>
      <pc:sldChg chg="del">
        <pc:chgData name="ankush chaudhari" userId="1cdbdb2cebaaea65" providerId="LiveId" clId="{75824268-2933-4869-ABA2-2A7EF6366683}" dt="2022-06-20T23:56:07.504" v="48" actId="47"/>
        <pc:sldMkLst>
          <pc:docMk/>
          <pc:sldMk cId="636227400" sldId="37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6/28/2022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6/28/2022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6994" y="758952"/>
            <a:ext cx="10055781" cy="3566160"/>
          </a:xfrm>
        </p:spPr>
        <p:txBody>
          <a:bodyPr anchor="b">
            <a:normAutofit/>
          </a:bodyPr>
          <a:lstStyle>
            <a:lvl1pPr algn="l">
              <a:lnSpc>
                <a:spcPct val="85000"/>
              </a:lnSpc>
              <a:defRPr sz="7998"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099764" y="4455621"/>
            <a:ext cx="10055781" cy="1143000"/>
          </a:xfrm>
        </p:spPr>
        <p:txBody>
          <a:bodyPr lIns="91440" rIns="91440">
            <a:normAutofit/>
          </a:bodyPr>
          <a:lstStyle>
            <a:lvl1pPr marL="0" indent="0" algn="l">
              <a:buNone/>
              <a:defRPr sz="2399" cap="all" spc="200" baseline="0">
                <a:solidFill>
                  <a:schemeClr val="tx2"/>
                </a:solidFill>
                <a:latin typeface="+mj-lt"/>
              </a:defRPr>
            </a:lvl1pPr>
            <a:lvl2pPr marL="457063" indent="0" algn="ctr">
              <a:buNone/>
              <a:defRPr sz="2399"/>
            </a:lvl2pPr>
            <a:lvl3pPr marL="914126" indent="0" algn="ctr">
              <a:buNone/>
              <a:defRPr sz="2399"/>
            </a:lvl3pPr>
            <a:lvl4pPr marL="1371189" indent="0" algn="ctr">
              <a:buNone/>
              <a:defRPr sz="1999"/>
            </a:lvl4pPr>
            <a:lvl5pPr marL="1828251" indent="0" algn="ctr">
              <a:buNone/>
              <a:defRPr sz="1999"/>
            </a:lvl5pPr>
            <a:lvl6pPr marL="2285314" indent="0" algn="ctr">
              <a:buNone/>
              <a:defRPr sz="1999"/>
            </a:lvl6pPr>
            <a:lvl7pPr marL="2742377" indent="0" algn="ctr">
              <a:buNone/>
              <a:defRPr sz="1999"/>
            </a:lvl7pPr>
            <a:lvl8pPr marL="3199440" indent="0" algn="ctr">
              <a:buNone/>
              <a:defRPr sz="1999"/>
            </a:lvl8pPr>
            <a:lvl9pPr marL="3656503" indent="0" algn="ctr">
              <a:buNone/>
              <a:defRPr sz="1999"/>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9" name="Straight Connector 8"/>
          <p:cNvCxnSpPr/>
          <p:nvPr/>
        </p:nvCxnSpPr>
        <p:spPr>
          <a:xfrm>
            <a:off x="1207344" y="4343400"/>
            <a:ext cx="98729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7923213" y="0"/>
            <a:ext cx="4265612" cy="6858000"/>
            <a:chOff x="7923213" y="0"/>
            <a:chExt cx="4265612" cy="6858000"/>
          </a:xfrm>
        </p:grpSpPr>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2" name="Rectangle 11"/>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2641375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6/28/2022</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3160018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2628" y="412302"/>
            <a:ext cx="262821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7982" y="412302"/>
            <a:ext cx="7732286"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6/28/2022</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1078241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6/28/2022</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1126299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5651"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5651"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6994" y="758952"/>
            <a:ext cx="10055781" cy="3566160"/>
          </a:xfrm>
        </p:spPr>
        <p:txBody>
          <a:bodyPr anchor="b" anchorCtr="0">
            <a:normAutofit/>
          </a:bodyPr>
          <a:lstStyle>
            <a:lvl1pPr>
              <a:lnSpc>
                <a:spcPct val="85000"/>
              </a:lnSpc>
              <a:defRPr sz="7998"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6994" y="4453128"/>
            <a:ext cx="10055781" cy="1143000"/>
          </a:xfrm>
        </p:spPr>
        <p:txBody>
          <a:bodyPr lIns="91440" rIns="91440" anchor="t" anchorCtr="0">
            <a:normAutofit/>
          </a:bodyPr>
          <a:lstStyle>
            <a:lvl1pPr marL="0" indent="0">
              <a:buNone/>
              <a:defRPr sz="2399" cap="all" spc="200" baseline="0">
                <a:solidFill>
                  <a:schemeClr val="tx2"/>
                </a:solidFill>
                <a:latin typeface="+mj-lt"/>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6/28/2022</a:t>
            </a:fld>
            <a:endParaRPr lang="en-US"/>
          </a:p>
        </p:txBody>
      </p:sp>
      <p:sp>
        <p:nvSpPr>
          <p:cNvPr id="5" name="Footer Placeholder 4"/>
          <p:cNvSpPr>
            <a:spLocks noGrp="1"/>
          </p:cNvSpPr>
          <p:nvPr>
            <p:ph type="ftr" sz="quarter" idx="11"/>
          </p:nvPr>
        </p:nvSpPr>
        <p:spPr/>
        <p:txBody>
          <a:bodyPr/>
          <a:lstStyle/>
          <a:p>
            <a:r>
              <a:rPr lang="en-US" smtClean="0"/>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cxnSp>
        <p:nvCxnSpPr>
          <p:cNvPr id="9" name="Straight Connector 8"/>
          <p:cNvCxnSpPr/>
          <p:nvPr/>
        </p:nvCxnSpPr>
        <p:spPr>
          <a:xfrm>
            <a:off x="1207344" y="4343400"/>
            <a:ext cx="98729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11123611" y="0"/>
            <a:ext cx="1065214" cy="6868886"/>
            <a:chOff x="11123611" y="0"/>
            <a:chExt cx="1065214" cy="6868886"/>
          </a:xfrm>
        </p:grpSpPr>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67079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6994" y="286604"/>
            <a:ext cx="10055781"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6992" y="1845734"/>
            <a:ext cx="4936474"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6301" y="1845735"/>
            <a:ext cx="4936474"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6/28/2022</a:t>
            </a:fld>
            <a:endParaRPr lang="en-US"/>
          </a:p>
        </p:txBody>
      </p:sp>
      <p:sp>
        <p:nvSpPr>
          <p:cNvPr id="6" name="Footer Placeholder 5"/>
          <p:cNvSpPr>
            <a:spLocks noGrp="1"/>
          </p:cNvSpPr>
          <p:nvPr>
            <p:ph type="ftr" sz="quarter" idx="11"/>
          </p:nvPr>
        </p:nvSpPr>
        <p:spPr/>
        <p:txBody>
          <a:bodyPr/>
          <a:lstStyle/>
          <a:p>
            <a:r>
              <a:rPr lang="en-US" smtClean="0"/>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4212413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6994" y="286604"/>
            <a:ext cx="10055781"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6994" y="1846052"/>
            <a:ext cx="4936474" cy="736282"/>
          </a:xfrm>
        </p:spPr>
        <p:txBody>
          <a:bodyPr lIns="91440" rIns="91440" anchor="ctr">
            <a:normAutofit/>
          </a:bodyPr>
          <a:lstStyle>
            <a:lvl1pPr marL="0" indent="0">
              <a:buNone/>
              <a:defRPr sz="1999" b="0" cap="all" baseline="0">
                <a:solidFill>
                  <a:schemeClr val="tx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6994" y="2582334"/>
            <a:ext cx="4936474"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6301" y="1846052"/>
            <a:ext cx="4936474" cy="736282"/>
          </a:xfrm>
        </p:spPr>
        <p:txBody>
          <a:bodyPr lIns="91440" rIns="91440" anchor="ctr">
            <a:normAutofit/>
          </a:bodyPr>
          <a:lstStyle>
            <a:lvl1pPr marL="0" indent="0">
              <a:buNone/>
              <a:defRPr sz="1999" b="0" cap="all" baseline="0">
                <a:solidFill>
                  <a:schemeClr val="tx2"/>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6301" y="2582334"/>
            <a:ext cx="4936474"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6/28/2022</a:t>
            </a:fld>
            <a:endParaRPr lang="en-US"/>
          </a:p>
        </p:txBody>
      </p:sp>
      <p:sp>
        <p:nvSpPr>
          <p:cNvPr id="8" name="Footer Placeholder 7"/>
          <p:cNvSpPr>
            <a:spLocks noGrp="1"/>
          </p:cNvSpPr>
          <p:nvPr>
            <p:ph type="ftr" sz="quarter" idx="11"/>
          </p:nvPr>
        </p:nvSpPr>
        <p:spPr/>
        <p:txBody>
          <a:bodyPr/>
          <a:lstStyle/>
          <a:p>
            <a:r>
              <a:rPr lang="en-US" smtClean="0"/>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36030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3F41C87-7AD9-4845-A077-840E4A0F3F06}" type="datetimeFigureOut">
              <a:rPr lang="en-US" smtClean="0"/>
              <a:t>6/28/2022</a:t>
            </a:fld>
            <a:endParaRPr lang="en-US"/>
          </a:p>
        </p:txBody>
      </p:sp>
      <p:sp>
        <p:nvSpPr>
          <p:cNvPr id="4" name="Footer Placeholder 3"/>
          <p:cNvSpPr>
            <a:spLocks noGrp="1"/>
          </p:cNvSpPr>
          <p:nvPr>
            <p:ph type="ftr" sz="quarter" idx="11"/>
          </p:nvPr>
        </p:nvSpPr>
        <p:spPr/>
        <p:txBody>
          <a:bodyPr/>
          <a:lstStyle/>
          <a:p>
            <a:r>
              <a:rPr lang="en-US" smtClean="0"/>
              <a:t>Add a footer</a:t>
            </a:r>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977449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5651"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5651"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3F41C87-7AD9-4845-A077-840E4A0F3F06}" type="datetimeFigureOut">
              <a:rPr lang="en-US" smtClean="0"/>
              <a:t>6/28/2022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smtClean="0"/>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58761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7" y="0"/>
            <a:ext cx="4049736"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39019" y="0"/>
            <a:ext cx="63991"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081" y="594359"/>
            <a:ext cx="3199567" cy="2286000"/>
          </a:xfrm>
        </p:spPr>
        <p:txBody>
          <a:bodyPr anchor="b">
            <a:normAutofit/>
          </a:bodyPr>
          <a:lstStyle>
            <a:lvl1pPr>
              <a:defRPr sz="3599"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799350" y="731520"/>
            <a:ext cx="6490549"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081" y="2926080"/>
            <a:ext cx="3199567" cy="3379124"/>
          </a:xfrm>
        </p:spPr>
        <p:txBody>
          <a:bodyPr lIns="91440" rIns="91440">
            <a:normAutofit/>
          </a:bodyPr>
          <a:lstStyle>
            <a:lvl1pPr marL="0" indent="0">
              <a:buNone/>
              <a:defRPr sz="1500">
                <a:solidFill>
                  <a:srgbClr val="FFFFFF"/>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391" y="6459786"/>
            <a:ext cx="2617828" cy="365125"/>
          </a:xfrm>
        </p:spPr>
        <p:txBody>
          <a:bodyPr/>
          <a:lstStyle>
            <a:lvl1pPr algn="l">
              <a:defRPr/>
            </a:lvl1pPr>
          </a:lstStyle>
          <a:p>
            <a:fld id="{03F41C87-7AD9-4845-A077-840E4A0F3F06}" type="datetimeFigureOut">
              <a:rPr lang="en-US" smtClean="0"/>
              <a:t>6/28/2022</a:t>
            </a:fld>
            <a:endParaRPr lang="en-US"/>
          </a:p>
        </p:txBody>
      </p:sp>
      <p:sp>
        <p:nvSpPr>
          <p:cNvPr id="6" name="Footer Placeholder 5"/>
          <p:cNvSpPr>
            <a:spLocks noGrp="1"/>
          </p:cNvSpPr>
          <p:nvPr>
            <p:ph type="ftr" sz="quarter" idx="11"/>
          </p:nvPr>
        </p:nvSpPr>
        <p:spPr>
          <a:xfrm>
            <a:off x="4799350" y="6459786"/>
            <a:ext cx="4646990" cy="365125"/>
          </a:xfrm>
        </p:spPr>
        <p:txBody>
          <a:bodyPr/>
          <a:lstStyle>
            <a:lvl1pPr algn="l">
              <a:defRPr>
                <a:solidFill>
                  <a:schemeClr val="tx2"/>
                </a:solidFill>
              </a:defRPr>
            </a:lvl1pPr>
          </a:lstStyle>
          <a:p>
            <a:r>
              <a:rPr lang="en-US" smtClean="0"/>
              <a:t>Add a footer</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A013F82-EE5E-44EE-A61D-E31C6657F26F}" type="slidenum">
              <a:rPr lang="en-IN" smtClean="0"/>
              <a:t>‹#›</a:t>
            </a:fld>
            <a:endParaRPr lang="en-IN"/>
          </a:p>
        </p:txBody>
      </p:sp>
    </p:spTree>
    <p:extLst>
      <p:ext uri="{BB962C8B-B14F-4D97-AF65-F5344CB8AC3E}">
        <p14:creationId xmlns:p14="http://schemas.microsoft.com/office/powerpoint/2010/main" val="379933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5651"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5651"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6995" y="5074920"/>
            <a:ext cx="10111011" cy="822960"/>
          </a:xfrm>
        </p:spPr>
        <p:txBody>
          <a:bodyPr lIns="91440" tIns="0" rIns="91440" bIns="0" anchor="b">
            <a:noAutofit/>
          </a:bodyPr>
          <a:lstStyle>
            <a:lvl1pPr>
              <a:defRPr sz="3599"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88810" cy="4915076"/>
          </a:xfrm>
          <a:solidFill>
            <a:schemeClr val="bg2">
              <a:lumMod val="90000"/>
            </a:schemeClr>
          </a:solidFill>
        </p:spPr>
        <p:txBody>
          <a:bodyPr lIns="457200" tIns="457200"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US" smtClean="0"/>
              <a:t>Click icon to add picture</a:t>
            </a:r>
            <a:endParaRPr lang="en-US" dirty="0"/>
          </a:p>
        </p:txBody>
      </p:sp>
      <p:sp>
        <p:nvSpPr>
          <p:cNvPr id="4" name="Text Placeholder 3"/>
          <p:cNvSpPr>
            <a:spLocks noGrp="1"/>
          </p:cNvSpPr>
          <p:nvPr>
            <p:ph type="body" sz="half" idx="2"/>
          </p:nvPr>
        </p:nvSpPr>
        <p:spPr>
          <a:xfrm>
            <a:off x="1096994" y="5907024"/>
            <a:ext cx="1011063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6/28/2022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78077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10"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6994" y="286604"/>
            <a:ext cx="10055781"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6994" y="1845734"/>
            <a:ext cx="1005578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6995" y="6459786"/>
            <a:ext cx="2471627" cy="365125"/>
          </a:xfrm>
          <a:prstGeom prst="rect">
            <a:avLst/>
          </a:prstGeom>
        </p:spPr>
        <p:txBody>
          <a:bodyPr vert="horz" lIns="91440" tIns="45720" rIns="91440" bIns="45720" rtlCol="0" anchor="ctr"/>
          <a:lstStyle>
            <a:lvl1pPr algn="l">
              <a:defRPr sz="900">
                <a:solidFill>
                  <a:srgbClr val="FFFFFF"/>
                </a:solidFill>
              </a:defRPr>
            </a:lvl1pPr>
          </a:lstStyle>
          <a:p>
            <a:fld id="{03F41C87-7AD9-4845-A077-840E4A0F3F06}" type="datetimeFigureOut">
              <a:rPr lang="en-US" smtClean="0"/>
              <a:pPr/>
              <a:t>6/28/2022</a:t>
            </a:fld>
            <a:endParaRPr lang="en-US"/>
          </a:p>
        </p:txBody>
      </p:sp>
      <p:sp>
        <p:nvSpPr>
          <p:cNvPr id="5" name="Footer Placeholder 4"/>
          <p:cNvSpPr>
            <a:spLocks noGrp="1"/>
          </p:cNvSpPr>
          <p:nvPr>
            <p:ph type="ftr" sz="quarter" idx="3"/>
          </p:nvPr>
        </p:nvSpPr>
        <p:spPr>
          <a:xfrm>
            <a:off x="3685225" y="6459786"/>
            <a:ext cx="4821548"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smtClean="0"/>
              <a:t>Add a footer</a:t>
            </a:r>
            <a:endParaRPr lang="en-US" dirty="0"/>
          </a:p>
        </p:txBody>
      </p:sp>
      <p:sp>
        <p:nvSpPr>
          <p:cNvPr id="6" name="Slide Number Placeholder 5"/>
          <p:cNvSpPr>
            <a:spLocks noGrp="1"/>
          </p:cNvSpPr>
          <p:nvPr>
            <p:ph type="sldNum" sz="quarter" idx="4"/>
          </p:nvPr>
        </p:nvSpPr>
        <p:spPr>
          <a:xfrm>
            <a:off x="9897880" y="6459786"/>
            <a:ext cx="1311683" cy="365125"/>
          </a:xfrm>
          <a:prstGeom prst="rect">
            <a:avLst/>
          </a:prstGeom>
        </p:spPr>
        <p:txBody>
          <a:bodyPr vert="horz" lIns="91440" tIns="45720" rIns="91440" bIns="45720" rtlCol="0" anchor="ctr"/>
          <a:lstStyle>
            <a:lvl1pPr algn="r">
              <a:defRPr sz="1050">
                <a:solidFill>
                  <a:srgbClr val="FFFFFF"/>
                </a:solidFill>
              </a:defRPr>
            </a:lvl1pPr>
          </a:lstStyle>
          <a:p>
            <a:fld id="{2A013F82-EE5E-44EE-A61D-E31C6657F26F}" type="slidenum">
              <a:rPr lang="en-US" smtClean="0"/>
              <a:pPr/>
              <a:t>‹#›</a:t>
            </a:fld>
            <a:endParaRPr lang="en-US"/>
          </a:p>
        </p:txBody>
      </p:sp>
      <p:cxnSp>
        <p:nvCxnSpPr>
          <p:cNvPr id="10" name="Straight Connector 9"/>
          <p:cNvCxnSpPr/>
          <p:nvPr/>
        </p:nvCxnSpPr>
        <p:spPr>
          <a:xfrm>
            <a:off x="1193221" y="1737845"/>
            <a:ext cx="996436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3230754"/>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126" rtl="0" eaLnBrk="1" latinLnBrk="0" hangingPunct="1">
        <a:lnSpc>
          <a:spcPct val="85000"/>
        </a:lnSpc>
        <a:spcBef>
          <a:spcPct val="0"/>
        </a:spcBef>
        <a:buNone/>
        <a:defRPr sz="4799" kern="1200" spc="-50" baseline="0">
          <a:solidFill>
            <a:schemeClr val="tx1">
              <a:lumMod val="75000"/>
              <a:lumOff val="25000"/>
            </a:schemeClr>
          </a:solidFill>
          <a:latin typeface="+mj-lt"/>
          <a:ea typeface="+mj-ea"/>
          <a:cs typeface="+mj-cs"/>
        </a:defRPr>
      </a:lvl1pPr>
    </p:titleStyle>
    <p:bodyStyle>
      <a:lvl1pPr marL="91413" indent="-91413" algn="l" defTabSz="914126"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1999" kern="1200">
          <a:solidFill>
            <a:schemeClr val="tx1">
              <a:lumMod val="75000"/>
              <a:lumOff val="25000"/>
            </a:schemeClr>
          </a:solidFill>
          <a:latin typeface="+mn-lt"/>
          <a:ea typeface="+mn-ea"/>
          <a:cs typeface="+mn-cs"/>
        </a:defRPr>
      </a:lvl1pPr>
      <a:lvl2pPr marL="383933" indent="-182825" algn="l" defTabSz="914126" rtl="0" eaLnBrk="1" latinLnBrk="0" hangingPunct="1">
        <a:lnSpc>
          <a:spcPct val="90000"/>
        </a:lnSpc>
        <a:spcBef>
          <a:spcPts val="200"/>
        </a:spcBef>
        <a:spcAft>
          <a:spcPts val="400"/>
        </a:spcAft>
        <a:buClr>
          <a:schemeClr val="accent1"/>
        </a:buClr>
        <a:buFont typeface="Calibri" pitchFamily="34" charset="0"/>
        <a:buChar char="◦"/>
        <a:defRPr sz="1799" kern="1200">
          <a:solidFill>
            <a:schemeClr val="tx1">
              <a:lumMod val="75000"/>
              <a:lumOff val="25000"/>
            </a:schemeClr>
          </a:solidFill>
          <a:latin typeface="+mn-lt"/>
          <a:ea typeface="+mn-ea"/>
          <a:cs typeface="+mn-cs"/>
        </a:defRPr>
      </a:lvl2pPr>
      <a:lvl3pPr marL="566758"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583"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408" indent="-182825"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67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61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55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490" indent="-228531" algn="l" defTabSz="914126"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1">
            <a:extLst>
              <a:ext uri="{FF2B5EF4-FFF2-40B4-BE49-F238E27FC236}">
                <a16:creationId xmlns="" xmlns:a16="http://schemas.microsoft.com/office/drawing/2014/main" id="{0F1F20B2-E962-49E5-9607-1C1067C7F4D9}"/>
              </a:ext>
            </a:extLst>
          </p:cNvPr>
          <p:cNvSpPr txBox="1">
            <a:spLocks/>
          </p:cNvSpPr>
          <p:nvPr/>
        </p:nvSpPr>
        <p:spPr>
          <a:xfrm>
            <a:off x="3070076" y="764704"/>
            <a:ext cx="5945188" cy="1412282"/>
          </a:xfrm>
          <a:prstGeom prst="rect">
            <a:avLst/>
          </a:prstGeom>
          <a:scene3d>
            <a:camera prst="orthographicFront"/>
            <a:lightRig rig="threePt" dir="t"/>
          </a:scene3d>
          <a:sp3d>
            <a:bevelT/>
          </a:sp3d>
        </p:spPr>
        <p:txBody>
          <a:bodyPr vert="horz" lIns="91440" tIns="45720" rIns="91440" bIns="45720" rtlCol="0" anchor="t">
            <a:noAutofit/>
          </a:bodyPr>
          <a:lstStyle>
            <a:lvl1pPr algn="l" defTabSz="457063" rtl="0" eaLnBrk="1" latinLnBrk="0" hangingPunct="1">
              <a:spcBef>
                <a:spcPct val="0"/>
              </a:spcBef>
              <a:buNone/>
              <a:defRPr sz="419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000" b="1" i="1" dirty="0" smtClean="0">
                <a:solidFill>
                  <a:schemeClr val="tx1"/>
                </a:solidFill>
                <a:latin typeface="+mn-lt"/>
              </a:rPr>
              <a:t>Project Presentation On</a:t>
            </a:r>
            <a:br>
              <a:rPr lang="en-IN" sz="4000" b="1" i="1" dirty="0" smtClean="0">
                <a:solidFill>
                  <a:schemeClr val="tx1"/>
                </a:solidFill>
                <a:latin typeface="+mn-lt"/>
              </a:rPr>
            </a:br>
            <a:r>
              <a:rPr lang="en-IN" sz="4000" dirty="0" smtClean="0">
                <a:solidFill>
                  <a:schemeClr val="tx1"/>
                </a:solidFill>
                <a:latin typeface="+mn-lt"/>
              </a:rPr>
              <a:t/>
            </a:r>
            <a:br>
              <a:rPr lang="en-IN" sz="4000" dirty="0" smtClean="0">
                <a:solidFill>
                  <a:schemeClr val="tx1"/>
                </a:solidFill>
                <a:latin typeface="+mn-lt"/>
              </a:rPr>
            </a:br>
            <a:r>
              <a:rPr lang="en-IN" sz="4000" b="1" dirty="0" smtClean="0">
                <a:solidFill>
                  <a:schemeClr val="tx1"/>
                </a:solidFill>
                <a:latin typeface="+mn-lt"/>
              </a:rPr>
              <a:t>“Flight Price Prediction”</a:t>
            </a:r>
            <a:endParaRPr lang="en-IN" sz="4000" b="1" dirty="0">
              <a:solidFill>
                <a:schemeClr val="tx1"/>
              </a:solidFill>
              <a:latin typeface="+mn-lt"/>
            </a:endParaRPr>
          </a:p>
        </p:txBody>
      </p:sp>
      <p:sp>
        <p:nvSpPr>
          <p:cNvPr id="5" name="Subtitle 2"/>
          <p:cNvSpPr txBox="1">
            <a:spLocks/>
          </p:cNvSpPr>
          <p:nvPr/>
        </p:nvSpPr>
        <p:spPr>
          <a:xfrm>
            <a:off x="2782044" y="3717032"/>
            <a:ext cx="5945187" cy="1584176"/>
          </a:xfrm>
          <a:prstGeom prst="rect">
            <a:avLst/>
          </a:prstGeom>
        </p:spPr>
        <p:txBody>
          <a:bodyPr vert="horz" lIns="91440" tIns="45720" rIns="91440" bIns="45720" rtlCol="0">
            <a:noAutofit/>
          </a:bodyPr>
          <a:lstStyle>
            <a:lvl1pPr marL="342797" indent="-342797" algn="l" defTabSz="457063" rtl="0" eaLnBrk="1" latinLnBrk="0" hangingPunct="1">
              <a:spcBef>
                <a:spcPts val="1000"/>
              </a:spcBef>
              <a:spcAft>
                <a:spcPts val="0"/>
              </a:spcAft>
              <a:buClr>
                <a:schemeClr val="bg2">
                  <a:lumMod val="40000"/>
                  <a:lumOff val="60000"/>
                </a:schemeClr>
              </a:buClr>
              <a:buSzPct val="80000"/>
              <a:buFont typeface="Wingdings 3" charset="2"/>
              <a:buChar char=""/>
              <a:defRPr sz="1999" b="0" i="0" kern="1200">
                <a:solidFill>
                  <a:schemeClr val="tx1"/>
                </a:solidFill>
                <a:latin typeface="+mj-lt"/>
                <a:ea typeface="+mj-ea"/>
                <a:cs typeface="+mj-cs"/>
              </a:defRPr>
            </a:lvl1pPr>
            <a:lvl2pPr marL="742727" indent="-285664" algn="l" defTabSz="457063" rtl="0" eaLnBrk="1" latinLnBrk="0" hangingPunct="1">
              <a:spcBef>
                <a:spcPts val="1000"/>
              </a:spcBef>
              <a:spcAft>
                <a:spcPts val="0"/>
              </a:spcAft>
              <a:buClr>
                <a:schemeClr val="bg2">
                  <a:lumMod val="40000"/>
                  <a:lumOff val="60000"/>
                </a:schemeClr>
              </a:buClr>
              <a:buSzPct val="80000"/>
              <a:buFont typeface="Wingdings 3" charset="2"/>
              <a:buChar char=""/>
              <a:defRPr sz="1799" b="0" i="0" kern="1200">
                <a:solidFill>
                  <a:schemeClr val="tx1"/>
                </a:solidFill>
                <a:latin typeface="+mj-lt"/>
                <a:ea typeface="+mj-ea"/>
                <a:cs typeface="+mj-cs"/>
              </a:defRPr>
            </a:lvl2pPr>
            <a:lvl3pPr marL="1142657"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599720"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6783"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524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090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7971"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5034"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lgn="ctr"/>
            <a:r>
              <a:rPr lang="en-US" sz="3000" b="1" dirty="0" smtClean="0"/>
              <a:t>  Submitted By</a:t>
            </a:r>
          </a:p>
          <a:p>
            <a:pPr algn="ctr"/>
            <a:r>
              <a:rPr lang="en-US" sz="3000" b="1" dirty="0" smtClean="0"/>
              <a:t>  </a:t>
            </a:r>
            <a:r>
              <a:rPr lang="en-US" sz="3000" b="1" dirty="0" smtClean="0"/>
              <a:t>SAKSHI SHUKLA</a:t>
            </a:r>
            <a:endParaRPr lang="en-US" sz="3000" b="1" dirty="0"/>
          </a:p>
        </p:txBody>
      </p:sp>
    </p:spTree>
    <p:extLst>
      <p:ext uri="{BB962C8B-B14F-4D97-AF65-F5344CB8AC3E}">
        <p14:creationId xmlns:p14="http://schemas.microsoft.com/office/powerpoint/2010/main" val="134244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AB6F3E-917E-4390-8E4E-D52E55B22909}"/>
              </a:ext>
            </a:extLst>
          </p:cNvPr>
          <p:cNvSpPr>
            <a:spLocks noGrp="1"/>
          </p:cNvSpPr>
          <p:nvPr>
            <p:ph type="title"/>
          </p:nvPr>
        </p:nvSpPr>
        <p:spPr>
          <a:xfrm>
            <a:off x="1254437" y="764704"/>
            <a:ext cx="9829799" cy="720080"/>
          </a:xfrm>
        </p:spPr>
        <p:txBody>
          <a:bodyPr>
            <a:normAutofit/>
          </a:bodyPr>
          <a:lstStyle/>
          <a:p>
            <a:r>
              <a:rPr lang="en-IN" sz="3500" dirty="0">
                <a:solidFill>
                  <a:schemeClr val="tx1"/>
                </a:solidFill>
              </a:rPr>
              <a:t>Univariate Vizualization of Categorical columns:</a:t>
            </a:r>
          </a:p>
        </p:txBody>
      </p:sp>
      <p:pic>
        <p:nvPicPr>
          <p:cNvPr id="13" name="Content Placeholder 12">
            <a:extLst>
              <a:ext uri="{FF2B5EF4-FFF2-40B4-BE49-F238E27FC236}">
                <a16:creationId xmlns="" xmlns:a16="http://schemas.microsoft.com/office/drawing/2014/main" id="{67779590-E592-43B2-A888-E894C049AFB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269876" y="2132856"/>
            <a:ext cx="9829800" cy="3252238"/>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D1B4AA-9FBD-415C-BA6D-654E3C233E45}"/>
              </a:ext>
            </a:extLst>
          </p:cNvPr>
          <p:cNvSpPr>
            <a:spLocks noGrp="1"/>
          </p:cNvSpPr>
          <p:nvPr>
            <p:ph type="title"/>
          </p:nvPr>
        </p:nvSpPr>
        <p:spPr>
          <a:xfrm>
            <a:off x="1125860" y="908720"/>
            <a:ext cx="9829799" cy="576064"/>
          </a:xfrm>
        </p:spPr>
        <p:txBody>
          <a:bodyPr>
            <a:normAutofit/>
          </a:bodyPr>
          <a:lstStyle/>
          <a:p>
            <a:r>
              <a:rPr lang="en-IN" sz="3500" dirty="0">
                <a:solidFill>
                  <a:schemeClr val="tx1"/>
                </a:solidFill>
              </a:rPr>
              <a:t>Observations:</a:t>
            </a:r>
          </a:p>
        </p:txBody>
      </p:sp>
      <p:sp>
        <p:nvSpPr>
          <p:cNvPr id="3" name="Content Placeholder 2">
            <a:extLst>
              <a:ext uri="{FF2B5EF4-FFF2-40B4-BE49-F238E27FC236}">
                <a16:creationId xmlns="" xmlns:a16="http://schemas.microsoft.com/office/drawing/2014/main" id="{52FEEF28-260D-4FEE-96CD-90DDFCE6B64A}"/>
              </a:ext>
            </a:extLst>
          </p:cNvPr>
          <p:cNvSpPr>
            <a:spLocks noGrp="1"/>
          </p:cNvSpPr>
          <p:nvPr>
            <p:ph idx="1"/>
          </p:nvPr>
        </p:nvSpPr>
        <p:spPr>
          <a:xfrm>
            <a:off x="1125860" y="1889448"/>
            <a:ext cx="9829799" cy="4968552"/>
          </a:xfrm>
        </p:spPr>
        <p:txBody>
          <a:bodyPr>
            <a:noAutofit/>
          </a:bodyPr>
          <a:lstStyle/>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Univariate numerical columns:</a:t>
            </a:r>
          </a:p>
          <a:p>
            <a:pPr lvl="0">
              <a:lnSpc>
                <a:spcPct val="107000"/>
              </a:lnSpc>
              <a:spcAft>
                <a:spcPts val="800"/>
              </a:spcAft>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There is no skewness in any of the numerical columns. </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Univariate categorical columns:</a:t>
            </a:r>
          </a:p>
          <a:p>
            <a:pPr lvl="0">
              <a:lnSpc>
                <a:spcPct val="107000"/>
              </a:lnSpc>
              <a:buFont typeface="Wingdings" panose="05000000000000000000" pitchFamily="2" charset="2"/>
              <a:buChar char="Ø"/>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Indigo has maximum count which means most of the passengers preferred Indigo for there travelling.</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Ø"/>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New Delhi has maximum count for source which means maximum passengers are choosing New Delhi as there source.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Ø"/>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New Delhi has maximum count for Destination which means maximum passengers are choosing New Delhi as there Destination.</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2307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264913-0370-47D2-A90C-BA384B9DBA8D}"/>
              </a:ext>
            </a:extLst>
          </p:cNvPr>
          <p:cNvSpPr>
            <a:spLocks noGrp="1"/>
          </p:cNvSpPr>
          <p:nvPr>
            <p:ph type="title"/>
          </p:nvPr>
        </p:nvSpPr>
        <p:spPr>
          <a:xfrm>
            <a:off x="1063634" y="260648"/>
            <a:ext cx="9829799" cy="576064"/>
          </a:xfrm>
        </p:spPr>
        <p:txBody>
          <a:bodyPr>
            <a:normAutofit/>
          </a:bodyPr>
          <a:lstStyle/>
          <a:p>
            <a:r>
              <a:rPr lang="en-IN" sz="3500" dirty="0">
                <a:solidFill>
                  <a:schemeClr val="tx1"/>
                </a:solidFill>
              </a:rPr>
              <a:t>Bivariate Vizualization of numerical columns:</a:t>
            </a:r>
          </a:p>
        </p:txBody>
      </p:sp>
      <p:pic>
        <p:nvPicPr>
          <p:cNvPr id="4" name="Picture 3">
            <a:extLst>
              <a:ext uri="{FF2B5EF4-FFF2-40B4-BE49-F238E27FC236}">
                <a16:creationId xmlns="" xmlns:a16="http://schemas.microsoft.com/office/drawing/2014/main" id="{835A4D71-7436-4C5E-9B1E-C36FDDCAB1B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9836" y="908720"/>
            <a:ext cx="10137396" cy="5328592"/>
          </a:xfrm>
          <a:prstGeom prst="rect">
            <a:avLst/>
          </a:prstGeom>
          <a:noFill/>
          <a:ln>
            <a:noFill/>
          </a:ln>
        </p:spPr>
      </p:pic>
    </p:spTree>
    <p:extLst>
      <p:ext uri="{BB962C8B-B14F-4D97-AF65-F5344CB8AC3E}">
        <p14:creationId xmlns:p14="http://schemas.microsoft.com/office/powerpoint/2010/main" val="385912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D74C0A3-BAB5-4DD2-BAF8-EEF19DFE7F60}"/>
              </a:ext>
            </a:extLst>
          </p:cNvPr>
          <p:cNvSpPr>
            <a:spLocks noGrp="1"/>
          </p:cNvSpPr>
          <p:nvPr>
            <p:ph type="title"/>
          </p:nvPr>
        </p:nvSpPr>
        <p:spPr>
          <a:xfrm>
            <a:off x="1522413" y="980728"/>
            <a:ext cx="9829799" cy="720080"/>
          </a:xfrm>
        </p:spPr>
        <p:txBody>
          <a:bodyPr>
            <a:normAutofit/>
          </a:bodyPr>
          <a:lstStyle/>
          <a:p>
            <a:r>
              <a:rPr lang="en-IN" sz="3500" dirty="0">
                <a:solidFill>
                  <a:schemeClr val="tx1"/>
                </a:solidFill>
              </a:rPr>
              <a:t>Observations:</a:t>
            </a:r>
          </a:p>
        </p:txBody>
      </p:sp>
      <p:sp>
        <p:nvSpPr>
          <p:cNvPr id="3" name="Content Placeholder 2">
            <a:extLst>
              <a:ext uri="{FF2B5EF4-FFF2-40B4-BE49-F238E27FC236}">
                <a16:creationId xmlns="" xmlns:a16="http://schemas.microsoft.com/office/drawing/2014/main" id="{39529656-B76D-4F80-A0AE-70635CACF0DD}"/>
              </a:ext>
            </a:extLst>
          </p:cNvPr>
          <p:cNvSpPr>
            <a:spLocks noGrp="1"/>
          </p:cNvSpPr>
          <p:nvPr>
            <p:ph idx="1"/>
          </p:nvPr>
        </p:nvSpPr>
        <p:spPr>
          <a:xfrm>
            <a:off x="1522413" y="1772816"/>
            <a:ext cx="9829799" cy="4104456"/>
          </a:xfrm>
        </p:spPr>
        <p:txBody>
          <a:bodyPr>
            <a:normAutofit/>
          </a:bodyPr>
          <a:lstStyle/>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Flights with 2 stops costs more price compared to other flights.</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In all the dates the price is almost same.</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At 2PM departure time of every day the flight Prices are high so it looks good to book flights rather than this departure time.</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And Departure minute has less relation with target Price.</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At 7AM to 1PM Arrival time of every day the flight Prices are high so it looks good to book flights rather than this arrival time.</a:t>
            </a:r>
            <a:endParaRPr lang="en-IN" sz="1800" dirty="0">
              <a:solidFill>
                <a:schemeClr val="tx1"/>
              </a:solidFill>
              <a:latin typeface="Century" panose="02040604050505020304" pitchFamily="18"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solidFill>
                  <a:schemeClr val="tx1"/>
                </a:solidFill>
                <a:effectLst/>
                <a:latin typeface="Century" panose="02040604050505020304" pitchFamily="18" charset="0"/>
                <a:ea typeface="Times New Roman" panose="02020603050405020304" pitchFamily="18" charset="0"/>
              </a:rPr>
              <a:t>And Arrival minute has less relation with target Price.</a:t>
            </a:r>
            <a:endParaRPr lang="en-IN" dirty="0">
              <a:solidFill>
                <a:schemeClr val="tx1"/>
              </a:solidFill>
              <a:latin typeface="Century" panose="02040604050505020304" pitchFamily="18" charset="0"/>
            </a:endParaRPr>
          </a:p>
        </p:txBody>
      </p:sp>
    </p:spTree>
    <p:extLst>
      <p:ext uri="{BB962C8B-B14F-4D97-AF65-F5344CB8AC3E}">
        <p14:creationId xmlns:p14="http://schemas.microsoft.com/office/powerpoint/2010/main" val="17244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F42FC9-25D4-4FFE-8271-E7C5AF3DE60D}"/>
              </a:ext>
            </a:extLst>
          </p:cNvPr>
          <p:cNvSpPr>
            <a:spLocks noGrp="1"/>
          </p:cNvSpPr>
          <p:nvPr>
            <p:ph type="title"/>
          </p:nvPr>
        </p:nvSpPr>
        <p:spPr>
          <a:xfrm>
            <a:off x="1197868" y="300496"/>
            <a:ext cx="9829799" cy="836712"/>
          </a:xfrm>
        </p:spPr>
        <p:txBody>
          <a:bodyPr>
            <a:normAutofit/>
          </a:bodyPr>
          <a:lstStyle/>
          <a:p>
            <a:r>
              <a:rPr lang="en-IN" sz="3500" dirty="0">
                <a:solidFill>
                  <a:schemeClr val="tx1"/>
                </a:solidFill>
              </a:rPr>
              <a:t>Bivariate Vizualization of categorical columns:</a:t>
            </a:r>
          </a:p>
        </p:txBody>
      </p:sp>
      <p:pic>
        <p:nvPicPr>
          <p:cNvPr id="4" name="Picture 3">
            <a:extLst>
              <a:ext uri="{FF2B5EF4-FFF2-40B4-BE49-F238E27FC236}">
                <a16:creationId xmlns="" xmlns:a16="http://schemas.microsoft.com/office/drawing/2014/main" id="{5EBBE020-F5EA-4846-87A9-F6716DFCF5C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7868" y="1268760"/>
            <a:ext cx="9702887" cy="5151700"/>
          </a:xfrm>
          <a:prstGeom prst="rect">
            <a:avLst/>
          </a:prstGeom>
          <a:noFill/>
          <a:ln>
            <a:noFill/>
          </a:ln>
        </p:spPr>
      </p:pic>
    </p:spTree>
    <p:extLst>
      <p:ext uri="{BB962C8B-B14F-4D97-AF65-F5344CB8AC3E}">
        <p14:creationId xmlns:p14="http://schemas.microsoft.com/office/powerpoint/2010/main" val="320521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BD4CD8-0485-4A19-8CF1-1C698440F340}"/>
              </a:ext>
            </a:extLst>
          </p:cNvPr>
          <p:cNvSpPr>
            <a:spLocks noGrp="1"/>
          </p:cNvSpPr>
          <p:nvPr>
            <p:ph type="title"/>
          </p:nvPr>
        </p:nvSpPr>
        <p:spPr>
          <a:xfrm>
            <a:off x="1197868" y="836712"/>
            <a:ext cx="9829799" cy="720080"/>
          </a:xfrm>
        </p:spPr>
        <p:txBody>
          <a:bodyPr>
            <a:normAutofit/>
          </a:bodyPr>
          <a:lstStyle/>
          <a:p>
            <a:r>
              <a:rPr lang="en-IN" sz="3500" dirty="0">
                <a:solidFill>
                  <a:schemeClr val="tx1"/>
                </a:solidFill>
              </a:rPr>
              <a:t>Observations:</a:t>
            </a:r>
          </a:p>
        </p:txBody>
      </p:sp>
      <p:sp>
        <p:nvSpPr>
          <p:cNvPr id="3" name="Content Placeholder 2">
            <a:extLst>
              <a:ext uri="{FF2B5EF4-FFF2-40B4-BE49-F238E27FC236}">
                <a16:creationId xmlns="" xmlns:a16="http://schemas.microsoft.com/office/drawing/2014/main" id="{A21E2693-E00F-40F3-83EA-635F34C69079}"/>
              </a:ext>
            </a:extLst>
          </p:cNvPr>
          <p:cNvSpPr>
            <a:spLocks noGrp="1"/>
          </p:cNvSpPr>
          <p:nvPr>
            <p:ph idx="1"/>
          </p:nvPr>
        </p:nvSpPr>
        <p:spPr>
          <a:xfrm>
            <a:off x="1197868" y="1988840"/>
            <a:ext cx="10729192" cy="3312368"/>
          </a:xfrm>
        </p:spPr>
        <p:txBody>
          <a:bodyPr>
            <a:noAutofit/>
          </a:bodyPr>
          <a:lstStyle/>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For Multiple Airlines the Price is high compared to other Airlines.</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Taking Tirupati as Source costs highest Price Compared to other Source points.</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Times New Roman" panose="02020603050405020304" pitchFamily="18" charset="0"/>
                <a:cs typeface="Calibri" panose="020F0502020204030204" pitchFamily="34" charset="0"/>
              </a:rPr>
              <a:t>Taking Tirupati as Destination costs highest Price Compared to other Destination points.</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2136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5B7EECC-136F-400D-9931-ADFE6E3C31DE}"/>
              </a:ext>
            </a:extLst>
          </p:cNvPr>
          <p:cNvSpPr>
            <a:spLocks noGrp="1"/>
          </p:cNvSpPr>
          <p:nvPr>
            <p:ph type="title"/>
          </p:nvPr>
        </p:nvSpPr>
        <p:spPr>
          <a:xfrm>
            <a:off x="1096994" y="692696"/>
            <a:ext cx="10055781" cy="1044665"/>
          </a:xfrm>
        </p:spPr>
        <p:txBody>
          <a:bodyPr>
            <a:normAutofit/>
          </a:bodyPr>
          <a:lstStyle/>
          <a:p>
            <a:r>
              <a:rPr lang="en-IN" sz="4500" dirty="0">
                <a:solidFill>
                  <a:schemeClr val="tx1"/>
                </a:solidFill>
              </a:rPr>
              <a:t>Analysis:</a:t>
            </a:r>
          </a:p>
        </p:txBody>
      </p:sp>
      <p:sp>
        <p:nvSpPr>
          <p:cNvPr id="3" name="Content Placeholder 2">
            <a:extLst>
              <a:ext uri="{FF2B5EF4-FFF2-40B4-BE49-F238E27FC236}">
                <a16:creationId xmlns="" xmlns:a16="http://schemas.microsoft.com/office/drawing/2014/main" id="{E4B3A8C0-A406-4DA4-8E8C-E4E8E163BC22}"/>
              </a:ext>
            </a:extLst>
          </p:cNvPr>
          <p:cNvSpPr>
            <a:spLocks noGrp="1"/>
          </p:cNvSpPr>
          <p:nvPr>
            <p:ph idx="1"/>
          </p:nvPr>
        </p:nvSpPr>
        <p:spPr/>
        <p:txBody>
          <a:bodyPr>
            <a:normAutofit/>
          </a:bodyPr>
          <a:lstStyle/>
          <a:p>
            <a:pPr lvl="0">
              <a:lnSpc>
                <a:spcPct val="107000"/>
              </a:lnSpc>
              <a:buFont typeface="Wingdings" panose="05000000000000000000" pitchFamily="2" charset="2"/>
              <a:buChar char="Ø"/>
            </a:pPr>
            <a:r>
              <a:rPr lang="en-IN" sz="1800" dirty="0">
                <a:solidFill>
                  <a:schemeClr val="tx1"/>
                </a:solidFill>
                <a:latin typeface="Century" panose="02040604050505020304" pitchFamily="18" charset="0"/>
              </a:rPr>
              <a:t>I have used </a:t>
            </a:r>
            <a:r>
              <a:rPr lang="en-IN" sz="1800" dirty="0" err="1">
                <a:solidFill>
                  <a:schemeClr val="tx1"/>
                </a:solidFill>
                <a:latin typeface="Century" panose="02040604050505020304" pitchFamily="18" charset="0"/>
              </a:rPr>
              <a:t>dist</a:t>
            </a:r>
            <a:r>
              <a:rPr lang="en-IN" sz="1800" dirty="0">
                <a:solidFill>
                  <a:schemeClr val="tx1"/>
                </a:solidFill>
                <a:latin typeface="Century" panose="02040604050505020304" pitchFamily="18" charset="0"/>
              </a:rPr>
              <a:t> plot to check the skewness in numerical columns. </a:t>
            </a:r>
          </a:p>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 have used bar plot for each of categorical feature that shows the relation with the median </a:t>
            </a:r>
            <a:r>
              <a:rPr lang="en-IN" sz="1800" dirty="0">
                <a:solidFill>
                  <a:schemeClr val="tx1"/>
                </a:solidFill>
                <a:latin typeface="Century" panose="02040604050505020304" pitchFamily="18" charset="0"/>
                <a:ea typeface="Calibri" panose="020F0502020204030204" pitchFamily="34" charset="0"/>
                <a:cs typeface="Times New Roman" panose="02020603050405020304" pitchFamily="18" charset="0"/>
              </a:rPr>
              <a:t>flight</a:t>
            </a: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price for all the sub categories in each categorical feature. </a:t>
            </a:r>
          </a:p>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And also for continuous numerical variables I have used strip to show the relationship between continuous numerical variable and target variable.</a:t>
            </a:r>
          </a:p>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 found that there is a linear relationship between continuous numerical variable and Flight</a:t>
            </a:r>
            <a:r>
              <a:rPr lang="en-IN" sz="1800" dirty="0">
                <a:solidFill>
                  <a:schemeClr val="tx1"/>
                </a:solidFill>
                <a:latin typeface="Century" panose="02040604050505020304" pitchFamily="18" charset="0"/>
                <a:ea typeface="Calibri" panose="020F0502020204030204" pitchFamily="34" charset="0"/>
                <a:cs typeface="Times New Roman" panose="02020603050405020304" pitchFamily="18" charset="0"/>
              </a:rPr>
              <a:t> </a:t>
            </a: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Price.</a:t>
            </a:r>
            <a:endParaRPr lang="en-IN" sz="1800" dirty="0">
              <a:solidFill>
                <a:schemeClr val="tx1"/>
              </a:solidFill>
              <a:latin typeface="Century" panose="02040604050505020304" pitchFamily="18" charset="0"/>
            </a:endParaRP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DB1F20-950A-4A75-839A-C7E9ABB0E8BD}"/>
              </a:ext>
            </a:extLst>
          </p:cNvPr>
          <p:cNvSpPr>
            <a:spLocks noGrp="1"/>
          </p:cNvSpPr>
          <p:nvPr>
            <p:ph type="title"/>
          </p:nvPr>
        </p:nvSpPr>
        <p:spPr>
          <a:xfrm>
            <a:off x="1096994" y="692696"/>
            <a:ext cx="10055781" cy="1044665"/>
          </a:xfrm>
        </p:spPr>
        <p:txBody>
          <a:bodyPr>
            <a:normAutofit/>
          </a:bodyPr>
          <a:lstStyle/>
          <a:p>
            <a:r>
              <a:rPr lang="en-IN" sz="4500" dirty="0">
                <a:solidFill>
                  <a:schemeClr val="tx1"/>
                </a:solidFill>
              </a:rPr>
              <a:t>Data Cleaning Steps:</a:t>
            </a:r>
          </a:p>
        </p:txBody>
      </p:sp>
      <p:sp>
        <p:nvSpPr>
          <p:cNvPr id="3" name="Content Placeholder 2">
            <a:extLst>
              <a:ext uri="{FF2B5EF4-FFF2-40B4-BE49-F238E27FC236}">
                <a16:creationId xmlns="" xmlns:a16="http://schemas.microsoft.com/office/drawing/2014/main" id="{8500CE34-64BF-4AD1-A2E6-80297C41FFE3}"/>
              </a:ext>
            </a:extLst>
          </p:cNvPr>
          <p:cNvSpPr>
            <a:spLocks noGrp="1"/>
          </p:cNvSpPr>
          <p:nvPr>
            <p:ph idx="1"/>
          </p:nvPr>
        </p:nvSpPr>
        <p:spPr/>
        <p:txBody>
          <a:bodyPr>
            <a:normAutofit/>
          </a:bodyPr>
          <a:lstStyle/>
          <a:p>
            <a:pPr>
              <a:buFont typeface="Wingdings" panose="05000000000000000000" pitchFamily="2" charset="2"/>
              <a:buChar char="Ø"/>
            </a:pPr>
            <a:r>
              <a:rPr lang="en-IN" sz="1800" dirty="0">
                <a:solidFill>
                  <a:schemeClr val="tx1"/>
                </a:solidFill>
                <a:latin typeface="Century" panose="02040604050505020304" pitchFamily="18" charset="0"/>
              </a:rPr>
              <a:t>Data has been scrapped from makemytrip website so we have to clean it for our convenience.</a:t>
            </a:r>
          </a:p>
          <a:p>
            <a:pPr>
              <a:buFont typeface="Wingdings" panose="05000000000000000000" pitchFamily="2" charset="2"/>
              <a:buChar char="Ø"/>
            </a:pPr>
            <a:r>
              <a:rPr lang="en-IN" sz="1800" dirty="0">
                <a:solidFill>
                  <a:schemeClr val="tx1"/>
                </a:solidFill>
                <a:latin typeface="Century" panose="02040604050505020304" pitchFamily="18" charset="0"/>
              </a:rPr>
              <a:t>In my datasets I found there is no null values, outliers and also skewness.</a:t>
            </a:r>
          </a:p>
          <a:p>
            <a:pPr>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To encode the categorical columns I have use Label Encoding. </a:t>
            </a:r>
          </a:p>
          <a:p>
            <a:pPr>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Use of Pearson’s correlation coefficient to check the correlation between dependent and independent features. </a:t>
            </a:r>
          </a:p>
          <a:p>
            <a:pPr>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Also I have used standardization. Then followed by model building with all regression algorithms.</a:t>
            </a:r>
            <a:endParaRPr lang="en-IN" sz="1800" dirty="0">
              <a:solidFill>
                <a:schemeClr val="tx1"/>
              </a:solidFill>
              <a:latin typeface="Century" panose="02040604050505020304" pitchFamily="18" charset="0"/>
            </a:endParaRPr>
          </a:p>
        </p:txBody>
      </p:sp>
    </p:spTree>
    <p:extLst>
      <p:ext uri="{BB962C8B-B14F-4D97-AF65-F5344CB8AC3E}">
        <p14:creationId xmlns:p14="http://schemas.microsoft.com/office/powerpoint/2010/main" val="17674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8BB9AE0-EBE0-4E6E-8A56-FA7EBC81F94A}"/>
              </a:ext>
            </a:extLst>
          </p:cNvPr>
          <p:cNvSpPr>
            <a:spLocks noGrp="1"/>
          </p:cNvSpPr>
          <p:nvPr>
            <p:ph type="title"/>
          </p:nvPr>
        </p:nvSpPr>
        <p:spPr>
          <a:xfrm>
            <a:off x="1096994" y="980728"/>
            <a:ext cx="10055781" cy="756633"/>
          </a:xfrm>
        </p:spPr>
        <p:txBody>
          <a:bodyPr>
            <a:normAutofit/>
          </a:bodyPr>
          <a:lstStyle/>
          <a:p>
            <a:r>
              <a:rPr lang="en-IN" sz="4500" dirty="0">
                <a:solidFill>
                  <a:schemeClr val="tx1"/>
                </a:solidFill>
              </a:rPr>
              <a:t>Model Building:</a:t>
            </a:r>
          </a:p>
        </p:txBody>
      </p:sp>
      <p:sp>
        <p:nvSpPr>
          <p:cNvPr id="3" name="Content Placeholder 2">
            <a:extLst>
              <a:ext uri="{FF2B5EF4-FFF2-40B4-BE49-F238E27FC236}">
                <a16:creationId xmlns="" xmlns:a16="http://schemas.microsoft.com/office/drawing/2014/main" id="{8B9EA6FF-3AAD-4215-BFEA-1493DEB760E7}"/>
              </a:ext>
            </a:extLst>
          </p:cNvPr>
          <p:cNvSpPr>
            <a:spLocks noGrp="1"/>
          </p:cNvSpPr>
          <p:nvPr>
            <p:ph idx="1"/>
          </p:nvPr>
        </p:nvSpPr>
        <p:spPr>
          <a:xfrm>
            <a:off x="1209984" y="1916832"/>
            <a:ext cx="9829799" cy="4824536"/>
          </a:xfrm>
        </p:spPr>
        <p:txBody>
          <a:bodyPr>
            <a:noAutofit/>
          </a:bodyPr>
          <a:lstStyle/>
          <a:p>
            <a:pPr marL="0" indent="0">
              <a:lnSpc>
                <a:spcPct val="107000"/>
              </a:lnSpc>
              <a:spcAft>
                <a:spcPts val="800"/>
              </a:spcAft>
              <a:buNone/>
            </a:pPr>
            <a:r>
              <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Since Price was my target and it was a continuous column with improper format which has to be changed to continuous float datatype column, so this perticular problem was Regression problem. And I have used all Regression algorithms to build my model. By looking into the r2 score and error values I found ExtraTreesRegressor as a best model with highest r2_score and least error values.  Also to get the best model we have to run through multiple. Below are the list of Regression algorithms I have used in my project.</a:t>
            </a:r>
          </a:p>
          <a:p>
            <a:pPr>
              <a:lnSpc>
                <a:spcPct val="107000"/>
              </a:lnSpc>
              <a:spcAft>
                <a:spcPts val="800"/>
              </a:spcAft>
              <a:buFont typeface="Wingdings" panose="05000000000000000000" pitchFamily="2" charset="2"/>
              <a:buChar char="Ø"/>
            </a:pPr>
            <a:r>
              <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RandomForestRegressor</a:t>
            </a:r>
          </a:p>
          <a:p>
            <a:pPr marL="342900" lvl="0" indent="-342900">
              <a:lnSpc>
                <a:spcPct val="107000"/>
              </a:lnSpc>
              <a:spcBef>
                <a:spcPts val="300"/>
              </a:spcBef>
              <a:spcAft>
                <a:spcPts val="300"/>
              </a:spcAft>
              <a:buFont typeface="Wingdings" panose="05000000000000000000" pitchFamily="2" charset="2"/>
              <a:buChar char=""/>
            </a:pPr>
            <a:r>
              <a:rPr lang="en-IN" sz="1600" dirty="0" err="1">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XGBRegressor</a:t>
            </a:r>
            <a:endPar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chemeClr val="tx1"/>
                </a:solidFill>
                <a:latin typeface="Century" panose="02040604050505020304" pitchFamily="18" charset="0"/>
                <a:ea typeface="Calibri" panose="020F0502020204030204" pitchFamily="34" charset="0"/>
                <a:cs typeface="Times New Roman" panose="02020603050405020304" pitchFamily="18" charset="0"/>
              </a:rPr>
              <a:t>ExtraTreesRegressor</a:t>
            </a:r>
            <a:endPar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err="1">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GradientBoostingRegressor</a:t>
            </a:r>
            <a:endParaRPr lang="en-IN" sz="1600" dirty="0">
              <a:solidFill>
                <a:schemeClr val="tx1"/>
              </a:solidFill>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DecisionTreeRegressor</a:t>
            </a:r>
          </a:p>
          <a:p>
            <a:pPr marL="342900" lvl="0" indent="-342900">
              <a:lnSpc>
                <a:spcPct val="107000"/>
              </a:lnSpc>
              <a:spcBef>
                <a:spcPts val="300"/>
              </a:spcBef>
              <a:spcAft>
                <a:spcPts val="300"/>
              </a:spcAft>
              <a:buFont typeface="Wingdings" panose="05000000000000000000" pitchFamily="2" charset="2"/>
              <a:buChar char=""/>
            </a:pPr>
            <a:r>
              <a:rPr lang="en-IN" sz="1600" dirty="0">
                <a:solidFill>
                  <a:schemeClr val="tx1"/>
                </a:solidFill>
                <a:latin typeface="Century" panose="02040604050505020304" pitchFamily="18" charset="0"/>
                <a:ea typeface="Calibri" panose="020F0502020204030204" pitchFamily="34" charset="0"/>
                <a:cs typeface="Times New Roman" panose="02020603050405020304" pitchFamily="18" charset="0"/>
              </a:rPr>
              <a:t>KNN</a:t>
            </a:r>
            <a:endParaRPr lang="en-IN"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err="1">
                <a:solidFill>
                  <a:schemeClr val="tx1"/>
                </a:solidFill>
                <a:latin typeface="Century" panose="02040604050505020304" pitchFamily="18" charset="0"/>
                <a:cs typeface="Times New Roman" panose="02020603050405020304" pitchFamily="18" charset="0"/>
              </a:rPr>
              <a:t>BaggingRegressor</a:t>
            </a:r>
            <a:endParaRPr lang="en-IN" sz="1600" dirty="0">
              <a:solidFill>
                <a:schemeClr val="tx1"/>
              </a:solidFill>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C13519-D125-4B1E-8C24-E27D6090F064}"/>
              </a:ext>
            </a:extLst>
          </p:cNvPr>
          <p:cNvSpPr>
            <a:spLocks noGrp="1"/>
          </p:cNvSpPr>
          <p:nvPr>
            <p:ph type="title"/>
          </p:nvPr>
        </p:nvSpPr>
        <p:spPr>
          <a:xfrm>
            <a:off x="1174533" y="620688"/>
            <a:ext cx="10055781" cy="684625"/>
          </a:xfrm>
        </p:spPr>
        <p:txBody>
          <a:bodyPr>
            <a:normAutofit/>
          </a:bodyPr>
          <a:lstStyle/>
          <a:p>
            <a:r>
              <a:rPr lang="en-IN" sz="3500" dirty="0" err="1">
                <a:solidFill>
                  <a:schemeClr val="tx1"/>
                </a:solidFill>
              </a:rPr>
              <a:t>i</a:t>
            </a:r>
            <a:r>
              <a:rPr lang="en-IN" sz="3500" dirty="0">
                <a:solidFill>
                  <a:schemeClr val="tx1"/>
                </a:solidFill>
              </a:rPr>
              <a:t>) RandomForestRegressor:</a:t>
            </a:r>
          </a:p>
        </p:txBody>
      </p:sp>
      <p:sp>
        <p:nvSpPr>
          <p:cNvPr id="6" name="TextBox 5">
            <a:extLst>
              <a:ext uri="{FF2B5EF4-FFF2-40B4-BE49-F238E27FC236}">
                <a16:creationId xmlns="" xmlns:a16="http://schemas.microsoft.com/office/drawing/2014/main" id="{9669B99A-4F2B-4175-824D-3B3CBA6CE483}"/>
              </a:ext>
            </a:extLst>
          </p:cNvPr>
          <p:cNvSpPr txBox="1"/>
          <p:nvPr/>
        </p:nvSpPr>
        <p:spPr>
          <a:xfrm>
            <a:off x="1413892" y="5229200"/>
            <a:ext cx="9900591" cy="685059"/>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RandomForestRegressor has given me </a:t>
            </a:r>
            <a:r>
              <a:rPr lang="en-IN" dirty="0" smtClean="0">
                <a:latin typeface="Century" panose="02040604050505020304" pitchFamily="18" charset="0"/>
                <a:ea typeface="Calibri" panose="020F0502020204030204" pitchFamily="34" charset="0"/>
                <a:cs typeface="Times New Roman" panose="02020603050405020304" pitchFamily="18" charset="0"/>
              </a:rPr>
              <a:t>81.05</a:t>
            </a:r>
            <a:r>
              <a:rPr lang="en-IN" sz="1800" dirty="0" smtClean="0">
                <a:effectLst/>
                <a:latin typeface="Century" panose="02040604050505020304" pitchFamily="18" charset="0"/>
                <a:ea typeface="Calibri" panose="020F0502020204030204" pitchFamily="34" charset="0"/>
                <a:cs typeface="Times New Roman" panose="02020603050405020304" pitchFamily="18" charset="0"/>
              </a:rPr>
              <a:t>% </a:t>
            </a:r>
            <a:r>
              <a:rPr lang="en-IN" sz="1800" dirty="0">
                <a:effectLst/>
                <a:latin typeface="Century" panose="02040604050505020304" pitchFamily="18" charset="0"/>
                <a:ea typeface="Calibri" panose="020F0502020204030204" pitchFamily="34" charset="0"/>
                <a:cs typeface="Times New Roman" panose="02020603050405020304" pitchFamily="18" charset="0"/>
              </a:rPr>
              <a:t>r2_score, but still we have to look into multiple models.</a:t>
            </a:r>
          </a:p>
        </p:txBody>
      </p:sp>
      <p:pic>
        <p:nvPicPr>
          <p:cNvPr id="5" name="Picture 4">
            <a:extLst>
              <a:ext uri="{FF2B5EF4-FFF2-40B4-BE49-F238E27FC236}">
                <a16:creationId xmlns="" xmlns:a16="http://schemas.microsoft.com/office/drawing/2014/main" id="{46D918D0-BFF1-4403-9EC3-1D161BE4F87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67844" y="1305313"/>
            <a:ext cx="9577064" cy="3701008"/>
          </a:xfrm>
          <a:prstGeom prst="rect">
            <a:avLst/>
          </a:prstGeom>
          <a:noFill/>
          <a:ln>
            <a:noFill/>
          </a:ln>
        </p:spPr>
      </p:pic>
    </p:spTree>
    <p:extLst>
      <p:ext uri="{BB962C8B-B14F-4D97-AF65-F5344CB8AC3E}">
        <p14:creationId xmlns:p14="http://schemas.microsoft.com/office/powerpoint/2010/main" val="269966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C76BEB-2FB6-4A8F-B7F5-430BEC94042C}"/>
              </a:ext>
            </a:extLst>
          </p:cNvPr>
          <p:cNvSpPr>
            <a:spLocks noGrp="1"/>
          </p:cNvSpPr>
          <p:nvPr>
            <p:ph type="title"/>
          </p:nvPr>
        </p:nvSpPr>
        <p:spPr>
          <a:xfrm>
            <a:off x="1125860" y="620688"/>
            <a:ext cx="10055781" cy="802685"/>
          </a:xfrm>
        </p:spPr>
        <p:txBody>
          <a:bodyPr/>
          <a:lstStyle/>
          <a:p>
            <a:r>
              <a:rPr lang="en-IN" sz="4500" dirty="0">
                <a:solidFill>
                  <a:schemeClr val="tx1"/>
                </a:solidFill>
              </a:rPr>
              <a:t>Agenda</a:t>
            </a:r>
            <a:r>
              <a:rPr lang="en-IN" dirty="0">
                <a:solidFill>
                  <a:schemeClr val="tx1"/>
                </a:solidFill>
              </a:rPr>
              <a:t>:</a:t>
            </a:r>
          </a:p>
        </p:txBody>
      </p:sp>
      <p:sp>
        <p:nvSpPr>
          <p:cNvPr id="3" name="Content Placeholder 2">
            <a:extLst>
              <a:ext uri="{FF2B5EF4-FFF2-40B4-BE49-F238E27FC236}">
                <a16:creationId xmlns="" xmlns:a16="http://schemas.microsoft.com/office/drawing/2014/main" id="{EA411BC3-7B52-4E0A-8AC4-EA2965D262F3}"/>
              </a:ext>
            </a:extLst>
          </p:cNvPr>
          <p:cNvSpPr>
            <a:spLocks noGrp="1"/>
          </p:cNvSpPr>
          <p:nvPr>
            <p:ph idx="1"/>
          </p:nvPr>
        </p:nvSpPr>
        <p:spPr>
          <a:xfrm>
            <a:off x="1238850" y="1916832"/>
            <a:ext cx="9829799" cy="4680520"/>
          </a:xfrm>
        </p:spPr>
        <p:txBody>
          <a:bodyPr>
            <a:normAutofit fontScale="92500" lnSpcReduction="20000"/>
          </a:bodyPr>
          <a:lstStyle/>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Overview.</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Problem Statement.</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Problem Understanding.</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What is Flight Price Prediction?</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Importance of Flight price prediction.</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Exploratory data analysis.</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Visualizations.</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Analysis.</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Data cleaning steps.</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Model Building.</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Hyper Parameter Tunning.</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Saving the model and predictions from saved best model.</a:t>
            </a:r>
          </a:p>
          <a:p>
            <a:pPr>
              <a:spcBef>
                <a:spcPts val="300"/>
              </a:spcBef>
              <a:spcAft>
                <a:spcPts val="800"/>
              </a:spcAft>
              <a:buFont typeface="Wingdings" panose="05000000000000000000" pitchFamily="2" charset="2"/>
              <a:buChar char="Ø"/>
            </a:pPr>
            <a:r>
              <a:rPr lang="en-US" dirty="0">
                <a:solidFill>
                  <a:schemeClr val="tx1"/>
                </a:solidFill>
                <a:latin typeface="Century" panose="02040604050505020304" pitchFamily="18" charset="0"/>
              </a:rPr>
              <a:t>Conclusion.</a:t>
            </a:r>
          </a:p>
          <a:p>
            <a:endParaRPr lang="en-IN" dirty="0">
              <a:solidFill>
                <a:schemeClr val="tx1"/>
              </a:solidFill>
            </a:endParaRPr>
          </a:p>
        </p:txBody>
      </p:sp>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CC6FAB6-445A-4000-8F0A-80CDEAAAC6FB}"/>
              </a:ext>
            </a:extLst>
          </p:cNvPr>
          <p:cNvSpPr>
            <a:spLocks noGrp="1"/>
          </p:cNvSpPr>
          <p:nvPr>
            <p:ph type="title"/>
          </p:nvPr>
        </p:nvSpPr>
        <p:spPr>
          <a:xfrm>
            <a:off x="1125860" y="418796"/>
            <a:ext cx="10055781" cy="828641"/>
          </a:xfrm>
        </p:spPr>
        <p:txBody>
          <a:bodyPr>
            <a:normAutofit/>
          </a:bodyPr>
          <a:lstStyle/>
          <a:p>
            <a:r>
              <a:rPr lang="en-IN" sz="3500" dirty="0">
                <a:solidFill>
                  <a:schemeClr val="tx1"/>
                </a:solidFill>
              </a:rPr>
              <a:t>ii) </a:t>
            </a:r>
            <a:r>
              <a:rPr lang="en-IN" sz="3500" dirty="0" err="1">
                <a:solidFill>
                  <a:schemeClr val="tx1"/>
                </a:solidFill>
              </a:rPr>
              <a:t>XGBRegressor</a:t>
            </a:r>
            <a:r>
              <a:rPr lang="en-IN" sz="3500" dirty="0">
                <a:solidFill>
                  <a:schemeClr val="tx1"/>
                </a:solidFill>
              </a:rPr>
              <a:t>:</a:t>
            </a:r>
          </a:p>
        </p:txBody>
      </p:sp>
      <p:sp>
        <p:nvSpPr>
          <p:cNvPr id="6" name="TextBox 5">
            <a:extLst>
              <a:ext uri="{FF2B5EF4-FFF2-40B4-BE49-F238E27FC236}">
                <a16:creationId xmlns="" xmlns:a16="http://schemas.microsoft.com/office/drawing/2014/main" id="{9F41BA82-B4C4-49DB-825E-3885A5215110}"/>
              </a:ext>
            </a:extLst>
          </p:cNvPr>
          <p:cNvSpPr txBox="1"/>
          <p:nvPr/>
        </p:nvSpPr>
        <p:spPr>
          <a:xfrm>
            <a:off x="1341276" y="5589239"/>
            <a:ext cx="9218240" cy="364395"/>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79.60% r2_score.</a:t>
            </a:r>
          </a:p>
        </p:txBody>
      </p:sp>
      <p:pic>
        <p:nvPicPr>
          <p:cNvPr id="5" name="Picture 4">
            <a:extLst>
              <a:ext uri="{FF2B5EF4-FFF2-40B4-BE49-F238E27FC236}">
                <a16:creationId xmlns="" xmlns:a16="http://schemas.microsoft.com/office/drawing/2014/main" id="{B786D6B3-045E-4539-B5D6-86422EC364F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25860" y="1546130"/>
            <a:ext cx="9649072" cy="3744416"/>
          </a:xfrm>
          <a:prstGeom prst="rect">
            <a:avLst/>
          </a:prstGeom>
          <a:noFill/>
          <a:ln>
            <a:noFill/>
          </a:ln>
        </p:spPr>
      </p:pic>
    </p:spTree>
    <p:extLst>
      <p:ext uri="{BB962C8B-B14F-4D97-AF65-F5344CB8AC3E}">
        <p14:creationId xmlns:p14="http://schemas.microsoft.com/office/powerpoint/2010/main" val="161579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0E4160-070B-444C-9A2D-0122EBC8FA9F}"/>
              </a:ext>
            </a:extLst>
          </p:cNvPr>
          <p:cNvSpPr>
            <a:spLocks noGrp="1"/>
          </p:cNvSpPr>
          <p:nvPr>
            <p:ph type="title"/>
          </p:nvPr>
        </p:nvSpPr>
        <p:spPr>
          <a:xfrm>
            <a:off x="1100267" y="416549"/>
            <a:ext cx="9829799" cy="887760"/>
          </a:xfrm>
        </p:spPr>
        <p:txBody>
          <a:bodyPr>
            <a:normAutofit/>
          </a:bodyPr>
          <a:lstStyle/>
          <a:p>
            <a:r>
              <a:rPr lang="en-US" sz="3500" dirty="0">
                <a:solidFill>
                  <a:schemeClr val="tx1"/>
                </a:solidFill>
              </a:rPr>
              <a:t>iii)</a:t>
            </a:r>
            <a:r>
              <a:rPr lang="en-US" sz="3500" dirty="0" err="1">
                <a:solidFill>
                  <a:schemeClr val="tx1"/>
                </a:solidFill>
              </a:rPr>
              <a:t>ExtraTreesRegressor</a:t>
            </a:r>
            <a:r>
              <a:rPr lang="en-US" sz="3500" dirty="0">
                <a:solidFill>
                  <a:schemeClr val="tx1"/>
                </a:solidFill>
              </a:rPr>
              <a:t>:</a:t>
            </a:r>
            <a:endParaRPr lang="en-IN" sz="3500" dirty="0">
              <a:solidFill>
                <a:schemeClr val="tx1"/>
              </a:solidFill>
            </a:endParaRPr>
          </a:p>
        </p:txBody>
      </p:sp>
      <p:sp>
        <p:nvSpPr>
          <p:cNvPr id="3" name="Content Placeholder 2">
            <a:extLst>
              <a:ext uri="{FF2B5EF4-FFF2-40B4-BE49-F238E27FC236}">
                <a16:creationId xmlns="" xmlns:a16="http://schemas.microsoft.com/office/drawing/2014/main" id="{2482099E-8255-4072-A9B0-36BF176BB26C}"/>
              </a:ext>
            </a:extLst>
          </p:cNvPr>
          <p:cNvSpPr>
            <a:spLocks noGrp="1"/>
          </p:cNvSpPr>
          <p:nvPr>
            <p:ph idx="1"/>
          </p:nvPr>
        </p:nvSpPr>
        <p:spPr>
          <a:xfrm>
            <a:off x="1518492" y="5013176"/>
            <a:ext cx="10055781" cy="1368152"/>
          </a:xfrm>
        </p:spPr>
        <p:txBody>
          <a:bodyPr>
            <a:normAutofit/>
          </a:bodyPr>
          <a:lstStyle/>
          <a:p>
            <a:pPr>
              <a:buFont typeface="Arial" panose="020B0604020202020204" pitchFamily="34" charset="0"/>
              <a:buChar char="•"/>
            </a:pPr>
            <a:endParaRPr lang="en-IN" dirty="0">
              <a:solidFill>
                <a:schemeClr val="tx1"/>
              </a:solidFill>
              <a:latin typeface="Century" panose="02040604050505020304" pitchFamily="18" charset="0"/>
            </a:endParaRPr>
          </a:p>
          <a:p>
            <a:pPr>
              <a:buClrTx/>
              <a:buFont typeface="Arial" panose="020B0604020202020204" pitchFamily="34" charset="0"/>
              <a:buChar char="•"/>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ExtraTreesRegressor is giving me 81.18% r2_score.</a:t>
            </a:r>
          </a:p>
          <a:p>
            <a:pPr>
              <a:buFont typeface="Arial" panose="020B0604020202020204" pitchFamily="34" charset="0"/>
              <a:buChar char="•"/>
            </a:pPr>
            <a:endParaRPr lang="en-IN" dirty="0">
              <a:solidFill>
                <a:schemeClr val="tx1"/>
              </a:solidFill>
              <a:latin typeface="Century" panose="02040604050505020304" pitchFamily="18" charset="0"/>
            </a:endParaRPr>
          </a:p>
        </p:txBody>
      </p:sp>
      <p:pic>
        <p:nvPicPr>
          <p:cNvPr id="4" name="Picture 3">
            <a:extLst>
              <a:ext uri="{FF2B5EF4-FFF2-40B4-BE49-F238E27FC236}">
                <a16:creationId xmlns="" xmlns:a16="http://schemas.microsoft.com/office/drawing/2014/main" id="{83677B04-C8F5-42BF-8925-A5D00A8F2A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484784"/>
            <a:ext cx="9612559" cy="3528392"/>
          </a:xfrm>
          <a:prstGeom prst="rect">
            <a:avLst/>
          </a:prstGeom>
          <a:noFill/>
          <a:ln>
            <a:noFill/>
          </a:ln>
        </p:spPr>
      </p:pic>
    </p:spTree>
    <p:extLst>
      <p:ext uri="{BB962C8B-B14F-4D97-AF65-F5344CB8AC3E}">
        <p14:creationId xmlns:p14="http://schemas.microsoft.com/office/powerpoint/2010/main" val="87542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7185DCF-1F74-4789-989D-AE70AC6116D5}"/>
              </a:ext>
            </a:extLst>
          </p:cNvPr>
          <p:cNvSpPr>
            <a:spLocks noGrp="1"/>
          </p:cNvSpPr>
          <p:nvPr>
            <p:ph type="title"/>
          </p:nvPr>
        </p:nvSpPr>
        <p:spPr>
          <a:xfrm>
            <a:off x="1125860" y="548680"/>
            <a:ext cx="10055781" cy="900649"/>
          </a:xfrm>
        </p:spPr>
        <p:txBody>
          <a:bodyPr>
            <a:normAutofit/>
          </a:bodyPr>
          <a:lstStyle/>
          <a:p>
            <a:r>
              <a:rPr lang="en-IN" sz="3500" dirty="0">
                <a:solidFill>
                  <a:schemeClr val="tx1"/>
                </a:solidFill>
              </a:rPr>
              <a:t>iv) </a:t>
            </a:r>
            <a:r>
              <a:rPr lang="en-IN" sz="3500" dirty="0" err="1">
                <a:solidFill>
                  <a:schemeClr val="tx1"/>
                </a:solidFill>
              </a:rPr>
              <a:t>GradientBoostingRegressor</a:t>
            </a:r>
            <a:r>
              <a:rPr lang="en-IN" sz="3500" dirty="0">
                <a:solidFill>
                  <a:schemeClr val="tx1"/>
                </a:solidFill>
              </a:rPr>
              <a:t>:</a:t>
            </a:r>
          </a:p>
        </p:txBody>
      </p:sp>
      <p:sp>
        <p:nvSpPr>
          <p:cNvPr id="6" name="TextBox 5">
            <a:extLst>
              <a:ext uri="{FF2B5EF4-FFF2-40B4-BE49-F238E27FC236}">
                <a16:creationId xmlns="" xmlns:a16="http://schemas.microsoft.com/office/drawing/2014/main" id="{ABF90F64-C4BF-4048-8729-76884961F432}"/>
              </a:ext>
            </a:extLst>
          </p:cNvPr>
          <p:cNvSpPr txBox="1"/>
          <p:nvPr/>
        </p:nvSpPr>
        <p:spPr>
          <a:xfrm>
            <a:off x="1845940" y="5795681"/>
            <a:ext cx="9074224" cy="364395"/>
          </a:xfrm>
          <a:prstGeom prst="rect">
            <a:avLst/>
          </a:prstGeom>
          <a:noFill/>
        </p:spPr>
        <p:txBody>
          <a:bodyPr wrap="square">
            <a:spAutoFit/>
          </a:bodyPr>
          <a:lstStyle/>
          <a:p>
            <a:pPr marL="285750" lvl="0" indent="-285750">
              <a:lnSpc>
                <a:spcPct val="107000"/>
              </a:lnSpc>
              <a:spcAft>
                <a:spcPts val="800"/>
              </a:spcAft>
              <a:buFont typeface="Arial" panose="020B0604020202020204" pitchFamily="34" charset="0"/>
              <a:buChar char="•"/>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a:t>
            </a:r>
            <a:r>
              <a:rPr lang="en-IN" dirty="0">
                <a:latin typeface="Century" panose="02040604050505020304" pitchFamily="18" charset="0"/>
                <a:ea typeface="Calibri" panose="020F0502020204030204" pitchFamily="34" charset="0"/>
                <a:cs typeface="Times New Roman" panose="02020603050405020304" pitchFamily="18" charset="0"/>
              </a:rPr>
              <a:t>65.69</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7" name="Picture 6">
            <a:extLst>
              <a:ext uri="{FF2B5EF4-FFF2-40B4-BE49-F238E27FC236}">
                <a16:creationId xmlns="" xmlns:a16="http://schemas.microsoft.com/office/drawing/2014/main" id="{2BA8CDE3-A43E-4043-9D6D-A7049784E9A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20594" y="1733384"/>
            <a:ext cx="9866312" cy="3960440"/>
          </a:xfrm>
          <a:prstGeom prst="rect">
            <a:avLst/>
          </a:prstGeom>
          <a:noFill/>
          <a:ln>
            <a:noFill/>
          </a:ln>
        </p:spPr>
      </p:pic>
    </p:spTree>
    <p:extLst>
      <p:ext uri="{BB962C8B-B14F-4D97-AF65-F5344CB8AC3E}">
        <p14:creationId xmlns:p14="http://schemas.microsoft.com/office/powerpoint/2010/main" val="217086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6A9302-59E9-417A-8302-B15076C4ABFD}"/>
              </a:ext>
            </a:extLst>
          </p:cNvPr>
          <p:cNvSpPr>
            <a:spLocks noGrp="1"/>
          </p:cNvSpPr>
          <p:nvPr>
            <p:ph type="title"/>
          </p:nvPr>
        </p:nvSpPr>
        <p:spPr>
          <a:xfrm>
            <a:off x="1132619" y="447523"/>
            <a:ext cx="10055781" cy="972657"/>
          </a:xfrm>
        </p:spPr>
        <p:txBody>
          <a:bodyPr>
            <a:normAutofit/>
          </a:bodyPr>
          <a:lstStyle/>
          <a:p>
            <a:r>
              <a:rPr lang="en-IN" sz="3500" dirty="0">
                <a:solidFill>
                  <a:schemeClr val="tx1"/>
                </a:solidFill>
              </a:rPr>
              <a:t>v) DecisionTreeRegressor:</a:t>
            </a:r>
          </a:p>
        </p:txBody>
      </p:sp>
      <p:sp>
        <p:nvSpPr>
          <p:cNvPr id="6" name="TextBox 5">
            <a:extLst>
              <a:ext uri="{FF2B5EF4-FFF2-40B4-BE49-F238E27FC236}">
                <a16:creationId xmlns="" xmlns:a16="http://schemas.microsoft.com/office/drawing/2014/main" id="{2E136A79-3D0B-4B0F-A3F8-1AF810E28A64}"/>
              </a:ext>
            </a:extLst>
          </p:cNvPr>
          <p:cNvSpPr txBox="1"/>
          <p:nvPr/>
        </p:nvSpPr>
        <p:spPr>
          <a:xfrm>
            <a:off x="1551997" y="5661248"/>
            <a:ext cx="9217024" cy="36439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 is giving me </a:t>
            </a:r>
            <a:r>
              <a:rPr lang="en-IN" dirty="0">
                <a:latin typeface="Century" panose="02040604050505020304" pitchFamily="18" charset="0"/>
                <a:ea typeface="Calibri" panose="020F0502020204030204" pitchFamily="34" charset="0"/>
                <a:cs typeface="Times New Roman" panose="02020603050405020304" pitchFamily="18" charset="0"/>
              </a:rPr>
              <a:t>64.60</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5" name="Picture 4">
            <a:extLst>
              <a:ext uri="{FF2B5EF4-FFF2-40B4-BE49-F238E27FC236}">
                <a16:creationId xmlns="" xmlns:a16="http://schemas.microsoft.com/office/drawing/2014/main" id="{EA71ED7B-8D0C-492C-AA64-D14D9ABF9D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4000" y="1396505"/>
            <a:ext cx="9684567" cy="4133056"/>
          </a:xfrm>
          <a:prstGeom prst="rect">
            <a:avLst/>
          </a:prstGeom>
          <a:noFill/>
          <a:ln>
            <a:noFill/>
          </a:ln>
        </p:spPr>
      </p:pic>
    </p:spTree>
    <p:extLst>
      <p:ext uri="{BB962C8B-B14F-4D97-AF65-F5344CB8AC3E}">
        <p14:creationId xmlns:p14="http://schemas.microsoft.com/office/powerpoint/2010/main" val="311140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EAB9BB-B84C-4CD7-999D-9115EAEEC0D7}"/>
              </a:ext>
            </a:extLst>
          </p:cNvPr>
          <p:cNvSpPr>
            <a:spLocks noGrp="1"/>
          </p:cNvSpPr>
          <p:nvPr>
            <p:ph type="title"/>
          </p:nvPr>
        </p:nvSpPr>
        <p:spPr>
          <a:xfrm>
            <a:off x="1096993" y="388259"/>
            <a:ext cx="10055781" cy="828641"/>
          </a:xfrm>
        </p:spPr>
        <p:txBody>
          <a:bodyPr>
            <a:normAutofit/>
          </a:bodyPr>
          <a:lstStyle/>
          <a:p>
            <a:r>
              <a:rPr lang="en-US" sz="4500" dirty="0"/>
              <a:t>vi) KNN:</a:t>
            </a:r>
            <a:endParaRPr lang="en-IN" sz="4500" dirty="0"/>
          </a:p>
        </p:txBody>
      </p:sp>
      <p:sp>
        <p:nvSpPr>
          <p:cNvPr id="3" name="Content Placeholder 2">
            <a:extLst>
              <a:ext uri="{FF2B5EF4-FFF2-40B4-BE49-F238E27FC236}">
                <a16:creationId xmlns="" xmlns:a16="http://schemas.microsoft.com/office/drawing/2014/main" id="{7CBCD110-BAB5-4371-94E6-2B3586BAC96C}"/>
              </a:ext>
            </a:extLst>
          </p:cNvPr>
          <p:cNvSpPr>
            <a:spLocks noGrp="1"/>
          </p:cNvSpPr>
          <p:nvPr>
            <p:ph idx="1"/>
          </p:nvPr>
        </p:nvSpPr>
        <p:spPr>
          <a:xfrm>
            <a:off x="1096993" y="5445224"/>
            <a:ext cx="10055781" cy="360040"/>
          </a:xfrm>
        </p:spPr>
        <p:txBody>
          <a:bodyPr>
            <a:noAutofit/>
          </a:bodyPr>
          <a:lstStyle/>
          <a:p>
            <a:pPr>
              <a:buClrTx/>
              <a:buFont typeface="Arial" panose="020B0604020202020204" pitchFamily="34" charset="0"/>
              <a:buChar char="•"/>
            </a:pPr>
            <a:r>
              <a:rPr lang="en-IN" sz="1800" dirty="0" smtClean="0">
                <a:solidFill>
                  <a:schemeClr val="tx1"/>
                </a:solidFill>
                <a:latin typeface="Century" panose="02040604050505020304" pitchFamily="18" charset="0"/>
              </a:rPr>
              <a:t>KNN </a:t>
            </a:r>
            <a:r>
              <a:rPr lang="en-IN" sz="1800" dirty="0">
                <a:solidFill>
                  <a:schemeClr val="tx1"/>
                </a:solidFill>
                <a:latin typeface="Century" panose="02040604050505020304" pitchFamily="18" charset="0"/>
              </a:rPr>
              <a:t>is giving me </a:t>
            </a:r>
            <a:r>
              <a:rPr lang="en-IN" sz="1800" dirty="0" smtClean="0">
                <a:solidFill>
                  <a:schemeClr val="tx1"/>
                </a:solidFill>
                <a:latin typeface="Century" panose="02040604050505020304" pitchFamily="18" charset="0"/>
              </a:rPr>
              <a:t>53.25% r2_score.</a:t>
            </a:r>
          </a:p>
          <a:p>
            <a:pPr>
              <a:buClrTx/>
              <a:buFont typeface="Arial" panose="020B0604020202020204" pitchFamily="34" charset="0"/>
              <a:buChar char="•"/>
            </a:pPr>
            <a:endParaRPr lang="en-IN" sz="1800" dirty="0">
              <a:solidFill>
                <a:schemeClr val="tx1"/>
              </a:solidFill>
              <a:latin typeface="Century" panose="02040604050505020304" pitchFamily="18" charset="0"/>
            </a:endParaRPr>
          </a:p>
        </p:txBody>
      </p:sp>
      <p:pic>
        <p:nvPicPr>
          <p:cNvPr id="4" name="Picture 3">
            <a:extLst>
              <a:ext uri="{FF2B5EF4-FFF2-40B4-BE49-F238E27FC236}">
                <a16:creationId xmlns="" xmlns:a16="http://schemas.microsoft.com/office/drawing/2014/main" id="{9233BE14-2FEF-42C8-9534-AE7FDEE999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92653" y="1224173"/>
            <a:ext cx="9649072" cy="3917032"/>
          </a:xfrm>
          <a:prstGeom prst="rect">
            <a:avLst/>
          </a:prstGeom>
          <a:noFill/>
          <a:ln>
            <a:noFill/>
          </a:ln>
        </p:spPr>
      </p:pic>
    </p:spTree>
    <p:extLst>
      <p:ext uri="{BB962C8B-B14F-4D97-AF65-F5344CB8AC3E}">
        <p14:creationId xmlns:p14="http://schemas.microsoft.com/office/powerpoint/2010/main" val="2601904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9A83A6D-B364-4CD5-8347-C52CE7DEBD0E}"/>
              </a:ext>
            </a:extLst>
          </p:cNvPr>
          <p:cNvSpPr>
            <a:spLocks noGrp="1"/>
          </p:cNvSpPr>
          <p:nvPr>
            <p:ph type="title"/>
          </p:nvPr>
        </p:nvSpPr>
        <p:spPr>
          <a:xfrm>
            <a:off x="1197867" y="466700"/>
            <a:ext cx="9829799" cy="743744"/>
          </a:xfrm>
        </p:spPr>
        <p:txBody>
          <a:bodyPr>
            <a:normAutofit/>
          </a:bodyPr>
          <a:lstStyle/>
          <a:p>
            <a:r>
              <a:rPr lang="en-IN" sz="4500" dirty="0">
                <a:solidFill>
                  <a:schemeClr val="tx1"/>
                </a:solidFill>
              </a:rPr>
              <a:t>vii) </a:t>
            </a:r>
            <a:r>
              <a:rPr lang="en-IN" sz="4500" dirty="0" err="1">
                <a:solidFill>
                  <a:schemeClr val="tx1"/>
                </a:solidFill>
              </a:rPr>
              <a:t>BaggingRegressor</a:t>
            </a:r>
            <a:r>
              <a:rPr lang="en-IN" sz="4500" dirty="0">
                <a:solidFill>
                  <a:schemeClr val="tx1"/>
                </a:solidFill>
              </a:rPr>
              <a:t>:</a:t>
            </a:r>
          </a:p>
        </p:txBody>
      </p:sp>
      <p:sp>
        <p:nvSpPr>
          <p:cNvPr id="6" name="TextBox 5">
            <a:extLst>
              <a:ext uri="{FF2B5EF4-FFF2-40B4-BE49-F238E27FC236}">
                <a16:creationId xmlns="" xmlns:a16="http://schemas.microsoft.com/office/drawing/2014/main" id="{1135E1A0-B3BE-49B0-9B7F-9B5719E99E70}"/>
              </a:ext>
            </a:extLst>
          </p:cNvPr>
          <p:cNvSpPr txBox="1"/>
          <p:nvPr/>
        </p:nvSpPr>
        <p:spPr>
          <a:xfrm>
            <a:off x="1197867" y="5071492"/>
            <a:ext cx="10621887" cy="1084015"/>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BaggingRegressor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78.98% r2_score.</a:t>
            </a:r>
          </a:p>
          <a:p>
            <a:pPr marL="342900" lvl="0" indent="-342900">
              <a:lnSpc>
                <a:spcPct val="107000"/>
              </a:lnSpc>
              <a:spcAft>
                <a:spcPts val="800"/>
              </a:spcAft>
              <a:buFont typeface="Wingdings" panose="05000000000000000000" pitchFamily="2" charset="2"/>
              <a:buChar char=""/>
            </a:pPr>
            <a:r>
              <a:rPr lang="en-IN" sz="1800" b="1" dirty="0">
                <a:effectLst/>
                <a:latin typeface="Century" panose="02040604050505020304" pitchFamily="18" charset="0"/>
                <a:ea typeface="Calibri" panose="020F0502020204030204" pitchFamily="34" charset="0"/>
                <a:cs typeface="Calibri" panose="020F0502020204030204" pitchFamily="34" charset="0"/>
              </a:rPr>
              <a:t>By looking into the model r2_score and error I found </a:t>
            </a:r>
            <a:r>
              <a:rPr lang="en-IN" sz="1800" b="1" dirty="0">
                <a:effectLst/>
                <a:latin typeface="Century" panose="02040604050505020304" pitchFamily="18" charset="0"/>
                <a:ea typeface="Calibri" panose="020F0502020204030204" pitchFamily="34" charset="0"/>
                <a:cs typeface="Times New Roman" panose="02020603050405020304" pitchFamily="18" charset="0"/>
              </a:rPr>
              <a:t>ExtraTreesRegressor as the best model with highest r2_score and least errors.</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 xmlns:a16="http://schemas.microsoft.com/office/drawing/2014/main" id="{9CE7744A-CEB1-471A-8BF3-4766A693F9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7867" y="1340768"/>
            <a:ext cx="9756575" cy="3600400"/>
          </a:xfrm>
          <a:prstGeom prst="rect">
            <a:avLst/>
          </a:prstGeom>
          <a:noFill/>
          <a:ln>
            <a:noFill/>
          </a:ln>
        </p:spPr>
      </p:pic>
    </p:spTree>
    <p:extLst>
      <p:ext uri="{BB962C8B-B14F-4D97-AF65-F5344CB8AC3E}">
        <p14:creationId xmlns:p14="http://schemas.microsoft.com/office/powerpoint/2010/main" val="29737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B98C0E-0647-4479-BCE6-48C56E91BEE5}"/>
              </a:ext>
            </a:extLst>
          </p:cNvPr>
          <p:cNvSpPr>
            <a:spLocks noGrp="1"/>
          </p:cNvSpPr>
          <p:nvPr>
            <p:ph type="title"/>
          </p:nvPr>
        </p:nvSpPr>
        <p:spPr>
          <a:xfrm>
            <a:off x="1096993" y="493396"/>
            <a:ext cx="10055781" cy="756633"/>
          </a:xfrm>
        </p:spPr>
        <p:txBody>
          <a:bodyPr>
            <a:normAutofit/>
          </a:bodyPr>
          <a:lstStyle/>
          <a:p>
            <a:r>
              <a:rPr lang="en-IN" sz="4500" dirty="0">
                <a:solidFill>
                  <a:schemeClr val="tx1"/>
                </a:solidFill>
              </a:rPr>
              <a:t>Hyper Parameter Tunning:</a:t>
            </a:r>
          </a:p>
        </p:txBody>
      </p:sp>
      <p:pic>
        <p:nvPicPr>
          <p:cNvPr id="7" name="Picture 6">
            <a:extLst>
              <a:ext uri="{FF2B5EF4-FFF2-40B4-BE49-F238E27FC236}">
                <a16:creationId xmlns="" xmlns:a16="http://schemas.microsoft.com/office/drawing/2014/main" id="{B60D6FF8-7DF9-4CDF-B952-73E6F45677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84881" y="1412776"/>
            <a:ext cx="10280004" cy="4536504"/>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C415D3-5AE3-4A97-A0DD-07373C0FCF78}"/>
              </a:ext>
            </a:extLst>
          </p:cNvPr>
          <p:cNvSpPr>
            <a:spLocks noGrp="1"/>
          </p:cNvSpPr>
          <p:nvPr>
            <p:ph type="title"/>
          </p:nvPr>
        </p:nvSpPr>
        <p:spPr>
          <a:xfrm>
            <a:off x="1125860" y="576877"/>
            <a:ext cx="10055781" cy="756633"/>
          </a:xfrm>
        </p:spPr>
        <p:txBody>
          <a:bodyPr>
            <a:normAutofit/>
          </a:bodyPr>
          <a:lstStyle/>
          <a:p>
            <a:r>
              <a:rPr lang="en-IN" sz="4500" dirty="0">
                <a:solidFill>
                  <a:schemeClr val="tx1"/>
                </a:solidFill>
              </a:rPr>
              <a:t>Hyper Parameter Tunning:</a:t>
            </a:r>
          </a:p>
        </p:txBody>
      </p:sp>
      <p:sp>
        <p:nvSpPr>
          <p:cNvPr id="9" name="TextBox 8">
            <a:extLst>
              <a:ext uri="{FF2B5EF4-FFF2-40B4-BE49-F238E27FC236}">
                <a16:creationId xmlns="" xmlns:a16="http://schemas.microsoft.com/office/drawing/2014/main" id="{33005269-F727-4362-A92C-06D6E19E5867}"/>
              </a:ext>
            </a:extLst>
          </p:cNvPr>
          <p:cNvSpPr txBox="1"/>
          <p:nvPr/>
        </p:nvSpPr>
        <p:spPr>
          <a:xfrm>
            <a:off x="1203454" y="5229200"/>
            <a:ext cx="9900591" cy="660758"/>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dirty="0">
                <a:effectLst/>
                <a:latin typeface="Century" panose="02040604050505020304" pitchFamily="18" charset="0"/>
                <a:ea typeface="Calibri" panose="020F0502020204030204" pitchFamily="34" charset="0"/>
                <a:cs typeface="Times New Roman" panose="02020603050405020304" pitchFamily="18" charset="0"/>
              </a:rPr>
              <a:t>I have </a:t>
            </a:r>
            <a:r>
              <a:rPr lang="en-IN" dirty="0" smtClean="0">
                <a:effectLst/>
                <a:latin typeface="Century" panose="02040604050505020304" pitchFamily="18" charset="0"/>
                <a:ea typeface="Calibri" panose="020F0502020204030204" pitchFamily="34" charset="0"/>
                <a:cs typeface="Times New Roman" panose="02020603050405020304" pitchFamily="18" charset="0"/>
              </a:rPr>
              <a:t>chosen </a:t>
            </a:r>
            <a:r>
              <a:rPr lang="en-IN" dirty="0">
                <a:effectLst/>
                <a:latin typeface="Century" panose="02040604050505020304" pitchFamily="18" charset="0"/>
                <a:ea typeface="Calibri" panose="020F0502020204030204" pitchFamily="34" charset="0"/>
                <a:cs typeface="Times New Roman" panose="02020603050405020304" pitchFamily="18" charset="0"/>
              </a:rPr>
              <a:t>all parameters of ExtraTreesRegressor, after tunning the model with best parameters I have </a:t>
            </a:r>
            <a:r>
              <a:rPr lang="en-IN" dirty="0" smtClean="0">
                <a:effectLst/>
                <a:latin typeface="Century" panose="02040604050505020304" pitchFamily="18" charset="0"/>
                <a:ea typeface="Calibri" panose="020F0502020204030204" pitchFamily="34" charset="0"/>
                <a:cs typeface="Times New Roman" panose="02020603050405020304" pitchFamily="18" charset="0"/>
              </a:rPr>
              <a:t>increased </a:t>
            </a:r>
            <a:r>
              <a:rPr lang="en-IN" dirty="0">
                <a:effectLst/>
                <a:latin typeface="Century" panose="02040604050505020304" pitchFamily="18" charset="0"/>
                <a:ea typeface="Calibri" panose="020F0502020204030204" pitchFamily="34" charset="0"/>
                <a:cs typeface="Times New Roman" panose="02020603050405020304" pitchFamily="18" charset="0"/>
              </a:rPr>
              <a:t>my model accuracy from 81.18% to 82.01%.</a:t>
            </a:r>
          </a:p>
        </p:txBody>
      </p:sp>
      <p:pic>
        <p:nvPicPr>
          <p:cNvPr id="6" name="Picture 5">
            <a:extLst>
              <a:ext uri="{FF2B5EF4-FFF2-40B4-BE49-F238E27FC236}">
                <a16:creationId xmlns="" xmlns:a16="http://schemas.microsoft.com/office/drawing/2014/main" id="{4F8F2773-7222-435B-91DC-1302E3B2A0A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2014" y="1336161"/>
            <a:ext cx="9829799" cy="3744416"/>
          </a:xfrm>
          <a:prstGeom prst="rect">
            <a:avLst/>
          </a:prstGeom>
          <a:noFill/>
          <a:ln>
            <a:noFill/>
          </a:ln>
        </p:spPr>
      </p:pic>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F6DC4A-EAA2-4E00-965C-67003F049E5E}"/>
              </a:ext>
            </a:extLst>
          </p:cNvPr>
          <p:cNvSpPr>
            <a:spLocks noGrp="1"/>
          </p:cNvSpPr>
          <p:nvPr>
            <p:ph type="title"/>
          </p:nvPr>
        </p:nvSpPr>
        <p:spPr>
          <a:xfrm>
            <a:off x="1108943" y="388502"/>
            <a:ext cx="10055781" cy="828641"/>
          </a:xfrm>
        </p:spPr>
        <p:txBody>
          <a:bodyPr>
            <a:normAutofit/>
          </a:bodyPr>
          <a:lstStyle/>
          <a:p>
            <a:r>
              <a:rPr lang="en-IN" sz="3500" dirty="0">
                <a:solidFill>
                  <a:schemeClr val="tx1"/>
                </a:solidFill>
              </a:rPr>
              <a:t>Saving the model and predictions using saved model:</a:t>
            </a:r>
          </a:p>
        </p:txBody>
      </p:sp>
      <p:sp>
        <p:nvSpPr>
          <p:cNvPr id="6" name="Content Placeholder 5">
            <a:extLst>
              <a:ext uri="{FF2B5EF4-FFF2-40B4-BE49-F238E27FC236}">
                <a16:creationId xmlns="" xmlns:a16="http://schemas.microsoft.com/office/drawing/2014/main" id="{BA3609A6-9419-4DB3-B725-DA4BF3C4D0DD}"/>
              </a:ext>
            </a:extLst>
          </p:cNvPr>
          <p:cNvSpPr>
            <a:spLocks noGrp="1"/>
          </p:cNvSpPr>
          <p:nvPr>
            <p:ph idx="1"/>
          </p:nvPr>
        </p:nvSpPr>
        <p:spPr>
          <a:xfrm>
            <a:off x="1221933" y="1412776"/>
            <a:ext cx="9829799" cy="4468217"/>
          </a:xfrm>
        </p:spPr>
        <p:txBody>
          <a:bodyPr/>
          <a:lstStyle/>
          <a:p>
            <a:pPr>
              <a:spcBef>
                <a:spcPts val="300"/>
              </a:spcBef>
              <a:spcAft>
                <a:spcPts val="3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 the price values.</a:t>
            </a:r>
          </a:p>
          <a:p>
            <a:pPr>
              <a:spcBef>
                <a:spcPts val="300"/>
              </a:spcBef>
              <a:spcAft>
                <a:spcPts val="300"/>
              </a:spcAft>
              <a:buFont typeface="Wingdings" panose="05000000000000000000" pitchFamily="2" charset="2"/>
              <a:buChar char="Ø"/>
            </a:pPr>
            <a:endParaRPr lang="en-IN" dirty="0">
              <a:solidFill>
                <a:schemeClr val="tx1"/>
              </a:solidFill>
              <a:latin typeface="Century" panose="02040604050505020304" pitchFamily="18" charset="0"/>
            </a:endParaRPr>
          </a:p>
        </p:txBody>
      </p:sp>
      <p:sp>
        <p:nvSpPr>
          <p:cNvPr id="9" name="TextBox 8">
            <a:extLst>
              <a:ext uri="{FF2B5EF4-FFF2-40B4-BE49-F238E27FC236}">
                <a16:creationId xmlns="" xmlns:a16="http://schemas.microsoft.com/office/drawing/2014/main" id="{E681DA89-A5EE-4ED7-B816-E80ADAE3AFFD}"/>
              </a:ext>
            </a:extLst>
          </p:cNvPr>
          <p:cNvSpPr txBox="1"/>
          <p:nvPr/>
        </p:nvSpPr>
        <p:spPr>
          <a:xfrm>
            <a:off x="1218596" y="5353818"/>
            <a:ext cx="9722296" cy="671915"/>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I have predicted the </a:t>
            </a:r>
            <a:r>
              <a:rPr lang="en-IN" dirty="0">
                <a:latin typeface="Calibri" panose="020F0502020204030204" pitchFamily="34" charset="0"/>
                <a:ea typeface="Calibri" panose="020F0502020204030204" pitchFamily="34" charset="0"/>
                <a:cs typeface="Calibri" panose="020F0502020204030204" pitchFamily="34" charset="0"/>
              </a:rPr>
              <a:t>Flight</a:t>
            </a:r>
            <a:r>
              <a:rPr lang="en-IN" sz="1800" dirty="0">
                <a:effectLst/>
                <a:latin typeface="Calibri" panose="020F0502020204030204" pitchFamily="34" charset="0"/>
                <a:ea typeface="Calibri" panose="020F0502020204030204" pitchFamily="34" charset="0"/>
                <a:cs typeface="Calibri" panose="020F0502020204030204" pitchFamily="34" charset="0"/>
              </a:rPr>
              <a:t> Price using saved model, and the predictions look good. The Predicted values are almost same as actual values.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 xmlns:a16="http://schemas.microsoft.com/office/drawing/2014/main" id="{7CBA8D2E-3760-43E1-A20D-1ECD7F2755A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44637" y="2307496"/>
            <a:ext cx="9829799" cy="2828973"/>
          </a:xfrm>
          <a:prstGeom prst="rect">
            <a:avLst/>
          </a:prstGeom>
          <a:noFill/>
          <a:ln>
            <a:noFill/>
          </a:ln>
        </p:spPr>
      </p:pic>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BD7A22-ECC5-4289-ADA2-7544542404A0}"/>
              </a:ext>
            </a:extLst>
          </p:cNvPr>
          <p:cNvSpPr>
            <a:spLocks noGrp="1"/>
          </p:cNvSpPr>
          <p:nvPr>
            <p:ph type="title"/>
          </p:nvPr>
        </p:nvSpPr>
        <p:spPr>
          <a:xfrm>
            <a:off x="1053852" y="373045"/>
            <a:ext cx="9829799" cy="959768"/>
          </a:xfrm>
        </p:spPr>
        <p:txBody>
          <a:bodyPr>
            <a:normAutofit/>
          </a:bodyPr>
          <a:lstStyle/>
          <a:p>
            <a:r>
              <a:rPr lang="en-IN" sz="3500" dirty="0">
                <a:solidFill>
                  <a:schemeClr val="tx1"/>
                </a:solidFill>
              </a:rPr>
              <a:t>Ploting the predicted values v/s actual values:</a:t>
            </a:r>
          </a:p>
        </p:txBody>
      </p:sp>
      <p:sp>
        <p:nvSpPr>
          <p:cNvPr id="6" name="TextBox 5">
            <a:extLst>
              <a:ext uri="{FF2B5EF4-FFF2-40B4-BE49-F238E27FC236}">
                <a16:creationId xmlns="" xmlns:a16="http://schemas.microsoft.com/office/drawing/2014/main" id="{FB2D63B2-4E63-4FE3-A5B6-AA82255480F9}"/>
              </a:ext>
            </a:extLst>
          </p:cNvPr>
          <p:cNvSpPr txBox="1"/>
          <p:nvPr/>
        </p:nvSpPr>
        <p:spPr>
          <a:xfrm>
            <a:off x="1197868" y="5478176"/>
            <a:ext cx="10801200"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Plotting Actual vs Predicted, To get better insight. Bule line is the actual line and red dots are the predicted values.</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 xmlns:a16="http://schemas.microsoft.com/office/drawing/2014/main" id="{7A851C99-49B9-48FB-B69C-E521D45966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53852" y="1484784"/>
            <a:ext cx="8812824" cy="3816423"/>
          </a:xfrm>
          <a:prstGeom prst="rect">
            <a:avLst/>
          </a:prstGeom>
          <a:noFill/>
          <a:ln>
            <a:noFill/>
          </a:ln>
        </p:spPr>
      </p:pic>
    </p:spTree>
    <p:extLst>
      <p:ext uri="{BB962C8B-B14F-4D97-AF65-F5344CB8AC3E}">
        <p14:creationId xmlns:p14="http://schemas.microsoft.com/office/powerpoint/2010/main" val="3489701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3DCA6D4-2574-4EE8-A827-017D639C7FC7}"/>
              </a:ext>
            </a:extLst>
          </p:cNvPr>
          <p:cNvSpPr>
            <a:spLocks noGrp="1"/>
          </p:cNvSpPr>
          <p:nvPr>
            <p:ph type="title"/>
          </p:nvPr>
        </p:nvSpPr>
        <p:spPr>
          <a:xfrm>
            <a:off x="1096994" y="836712"/>
            <a:ext cx="10055781" cy="828641"/>
          </a:xfrm>
        </p:spPr>
        <p:txBody>
          <a:bodyPr>
            <a:normAutofit/>
          </a:bodyPr>
          <a:lstStyle/>
          <a:p>
            <a:r>
              <a:rPr lang="en-IN" sz="4500" dirty="0"/>
              <a:t>Overview:</a:t>
            </a:r>
          </a:p>
        </p:txBody>
      </p:sp>
      <p:sp>
        <p:nvSpPr>
          <p:cNvPr id="3" name="Content Placeholder 2">
            <a:extLst>
              <a:ext uri="{FF2B5EF4-FFF2-40B4-BE49-F238E27FC236}">
                <a16:creationId xmlns="" xmlns:a16="http://schemas.microsoft.com/office/drawing/2014/main" id="{8A9EA786-E6B5-4CB5-9D6D-FE86AD033231}"/>
              </a:ext>
            </a:extLst>
          </p:cNvPr>
          <p:cNvSpPr>
            <a:spLocks noGrp="1"/>
          </p:cNvSpPr>
          <p:nvPr>
            <p:ph idx="1"/>
          </p:nvPr>
        </p:nvSpPr>
        <p:spPr/>
        <p:txBody>
          <a:bodyPr/>
          <a:lstStyle/>
          <a:p>
            <a:pPr marL="0" indent="0">
              <a:buNone/>
            </a:pPr>
            <a:r>
              <a:rPr lang="en-US" sz="2200" dirty="0" smtClean="0">
                <a:solidFill>
                  <a:schemeClr val="tx1"/>
                </a:solidFill>
                <a:latin typeface="Century" panose="02040604050505020304" pitchFamily="18" charset="0"/>
              </a:rPr>
              <a:t>   In </a:t>
            </a:r>
            <a:r>
              <a:rPr lang="en-US" sz="2200" dirty="0">
                <a:solidFill>
                  <a:schemeClr val="tx1"/>
                </a:solidFill>
                <a:latin typeface="Century" panose="02040604050505020304" pitchFamily="18" charset="0"/>
              </a:rPr>
              <a:t>this particular presentation we will be looking on</a:t>
            </a:r>
            <a:r>
              <a:rPr lang="en-US" sz="2200" dirty="0" smtClean="0">
                <a:solidFill>
                  <a:schemeClr val="tx1"/>
                </a:solidFill>
                <a:latin typeface="Century" panose="02040604050505020304" pitchFamily="18" charset="0"/>
              </a:rPr>
              <a:t>:</a:t>
            </a:r>
          </a:p>
          <a:p>
            <a:pPr marL="0" indent="0">
              <a:buNone/>
            </a:pPr>
            <a:endParaRPr lang="en-US" sz="2400" dirty="0">
              <a:solidFill>
                <a:schemeClr val="tx1"/>
              </a:solidFill>
              <a:latin typeface="Century" panose="02040604050505020304" pitchFamily="18" charset="0"/>
            </a:endParaRPr>
          </a:p>
          <a:p>
            <a:pPr lvl="1">
              <a:buFont typeface="Wingdings" panose="05000000000000000000" pitchFamily="2" charset="2"/>
              <a:buChar char="Ø"/>
            </a:pPr>
            <a:r>
              <a:rPr lang="en-US" dirty="0">
                <a:solidFill>
                  <a:schemeClr val="tx1"/>
                </a:solidFill>
                <a:latin typeface="Century" panose="02040604050505020304" pitchFamily="18" charset="0"/>
              </a:rPr>
              <a:t>How to analyze the dataset of Flight Price Prediction.</a:t>
            </a:r>
          </a:p>
          <a:p>
            <a:pPr lvl="1">
              <a:buFont typeface="Wingdings" panose="05000000000000000000" pitchFamily="2" charset="2"/>
              <a:buChar char="Ø"/>
            </a:pPr>
            <a:r>
              <a:rPr lang="en-US" dirty="0">
                <a:solidFill>
                  <a:schemeClr val="tx1"/>
                </a:solidFill>
                <a:latin typeface="Century" panose="02040604050505020304" pitchFamily="18" charset="0"/>
              </a:rPr>
              <a:t>What are the EDA steps in cleaning the dataset.</a:t>
            </a:r>
          </a:p>
          <a:p>
            <a:pPr lvl="1">
              <a:buFont typeface="Wingdings" panose="05000000000000000000" pitchFamily="2" charset="2"/>
              <a:buChar char="Ø"/>
            </a:pPr>
            <a:r>
              <a:rPr lang="en-US" dirty="0">
                <a:solidFill>
                  <a:schemeClr val="tx1"/>
                </a:solidFill>
                <a:latin typeface="Century" panose="02040604050505020304" pitchFamily="18" charset="0"/>
              </a:rPr>
              <a:t>Overall analysis on the problem.</a:t>
            </a:r>
          </a:p>
          <a:p>
            <a:pPr lvl="1">
              <a:buFont typeface="Wingdings" panose="05000000000000000000" pitchFamily="2" charset="2"/>
              <a:buChar char="Ø"/>
            </a:pPr>
            <a:r>
              <a:rPr lang="en-US" dirty="0">
                <a:solidFill>
                  <a:schemeClr val="tx1"/>
                </a:solidFill>
                <a:latin typeface="Century" panose="02040604050505020304" pitchFamily="18" charset="0"/>
              </a:rPr>
              <a:t>Model building from cleaned dataset.</a:t>
            </a:r>
          </a:p>
          <a:p>
            <a:pPr lvl="1">
              <a:buFont typeface="Wingdings" panose="05000000000000000000" pitchFamily="2" charset="2"/>
              <a:buChar char="Ø"/>
            </a:pPr>
            <a:r>
              <a:rPr lang="en-US" dirty="0">
                <a:solidFill>
                  <a:schemeClr val="tx1"/>
                </a:solidFill>
                <a:latin typeface="Century" panose="02040604050505020304" pitchFamily="18" charset="0"/>
              </a:rPr>
              <a:t>Predicting Flight Price for saved best model.</a:t>
            </a:r>
          </a:p>
          <a:p>
            <a:endParaRPr lang="en-IN" dirty="0"/>
          </a:p>
        </p:txBody>
      </p:sp>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F5AFB10-4610-4E90-B036-2E46D20B25E5}"/>
              </a:ext>
            </a:extLst>
          </p:cNvPr>
          <p:cNvSpPr>
            <a:spLocks noGrp="1"/>
          </p:cNvSpPr>
          <p:nvPr>
            <p:ph type="title"/>
          </p:nvPr>
        </p:nvSpPr>
        <p:spPr>
          <a:xfrm>
            <a:off x="1125860" y="620688"/>
            <a:ext cx="9829799" cy="792088"/>
          </a:xfrm>
        </p:spPr>
        <p:txBody>
          <a:bodyPr>
            <a:normAutofit/>
          </a:bodyPr>
          <a:lstStyle/>
          <a:p>
            <a:r>
              <a:rPr lang="en-IN" sz="3500" dirty="0">
                <a:solidFill>
                  <a:schemeClr val="tx1"/>
                </a:solidFill>
              </a:rPr>
              <a:t>Conclusion:</a:t>
            </a:r>
          </a:p>
        </p:txBody>
      </p:sp>
      <p:sp>
        <p:nvSpPr>
          <p:cNvPr id="3" name="Content Placeholder 2">
            <a:extLst>
              <a:ext uri="{FF2B5EF4-FFF2-40B4-BE49-F238E27FC236}">
                <a16:creationId xmlns="" xmlns:a16="http://schemas.microsoft.com/office/drawing/2014/main" id="{BEF0F46B-4525-402B-8B70-52F18F4FC22F}"/>
              </a:ext>
            </a:extLst>
          </p:cNvPr>
          <p:cNvSpPr>
            <a:spLocks noGrp="1"/>
          </p:cNvSpPr>
          <p:nvPr>
            <p:ph idx="1"/>
          </p:nvPr>
        </p:nvSpPr>
        <p:spPr>
          <a:xfrm>
            <a:off x="1125860" y="1916832"/>
            <a:ext cx="9829799" cy="4320480"/>
          </a:xfrm>
        </p:spPr>
        <p:txBody>
          <a:bodyPr>
            <a:noAutofit/>
          </a:bodyPr>
          <a:lstStyle/>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flight price. We have mentioned the step by step procedure to </a:t>
            </a:r>
            <a:r>
              <a:rPr lang="en-IN" sz="1400" dirty="0" err="1">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analyze</a:t>
            </a: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the dataset and finding the correlation between the features.</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Data cleaning is one of the most important steps to remove unrealistic values and unnecessary values. </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These feature set were then given as an input to </a:t>
            </a:r>
            <a:r>
              <a:rPr lang="en-IN" sz="1400" dirty="0">
                <a:solidFill>
                  <a:schemeClr val="tx1"/>
                </a:solidFill>
                <a:latin typeface="Century" panose="02040604050505020304" pitchFamily="18" charset="0"/>
                <a:ea typeface="Calibri" panose="020F0502020204030204" pitchFamily="34" charset="0"/>
                <a:cs typeface="Times New Roman" panose="02020603050405020304" pitchFamily="18" charset="0"/>
              </a:rPr>
              <a:t>seven </a:t>
            </a: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algorithms and a hyper parameter tunning was done to the best model and the accuracy has been improved. Hence we calculated the performance of each model using different performance metrics and compared them based on these metrics.</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Then we have also saved the best model and predicted the </a:t>
            </a:r>
            <a:r>
              <a:rPr lang="en-IN" sz="1400" dirty="0">
                <a:solidFill>
                  <a:schemeClr val="tx1"/>
                </a:solidFill>
                <a:latin typeface="Century" panose="02040604050505020304" pitchFamily="18" charset="0"/>
                <a:ea typeface="Calibri" panose="020F0502020204030204" pitchFamily="34" charset="0"/>
                <a:cs typeface="Times New Roman" panose="02020603050405020304" pitchFamily="18" charset="0"/>
              </a:rPr>
              <a:t>flight</a:t>
            </a:r>
            <a:r>
              <a:rPr lang="en-IN"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 price. It was good that the predicted and actual values were almost same.</a:t>
            </a:r>
            <a:r>
              <a:rPr lang="en-IN" sz="14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a:t>
            </a:r>
            <a:r>
              <a:rPr lang="en-IN" sz="1400" dirty="0">
                <a:solidFill>
                  <a:schemeClr val="tx1"/>
                </a:solidFill>
                <a:latin typeface="Century" panose="02040604050505020304" pitchFamily="18" charset="0"/>
                <a:ea typeface="Calibri" panose="020F0502020204030204" pitchFamily="34" charset="0"/>
                <a:cs typeface="Calibri" panose="020F0502020204030204" pitchFamily="34" charset="0"/>
              </a:rPr>
              <a:t>flight</a:t>
            </a:r>
            <a:r>
              <a:rPr lang="en-IN" sz="14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price prediction is still at an early stage. We hope this study has moved a small step ahead in providing some methodological and empirical contributions to online platforms, and presenting an alternative approach to the valuation of flight price.</a:t>
            </a:r>
          </a:p>
          <a:p>
            <a:pPr>
              <a:lnSpc>
                <a:spcPct val="107000"/>
              </a:lnSpc>
              <a:spcBef>
                <a:spcPts val="300"/>
              </a:spcBef>
              <a:spcAft>
                <a:spcPts val="300"/>
              </a:spcAft>
              <a:buClrTx/>
              <a:buFont typeface="Arial" panose="020B0604020202020204" pitchFamily="34" charset="0"/>
              <a:buChar char="•"/>
            </a:pPr>
            <a:r>
              <a:rPr lang="en-IN" sz="14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flight data from a larger economical background with more </a:t>
            </a:r>
            <a:r>
              <a:rPr lang="en-IN" sz="1400" dirty="0" smtClean="0">
                <a:solidFill>
                  <a:schemeClr val="tx1"/>
                </a:solidFill>
                <a:effectLst/>
                <a:latin typeface="Century" panose="02040604050505020304" pitchFamily="18" charset="0"/>
                <a:ea typeface="Calibri" panose="020F0502020204030204" pitchFamily="34" charset="0"/>
                <a:cs typeface="Calibri" panose="020F0502020204030204" pitchFamily="34" charset="0"/>
              </a:rPr>
              <a:t>features.</a:t>
            </a:r>
          </a:p>
          <a:p>
            <a:pPr>
              <a:buClrTx/>
              <a:buFont typeface="Arial" panose="020B0604020202020204" pitchFamily="34" charset="0"/>
              <a:buChar char="•"/>
            </a:pPr>
            <a:endParaRPr lang="en-IN" sz="1400" dirty="0">
              <a:solidFill>
                <a:schemeClr val="tx1"/>
              </a:solidFill>
            </a:endParaRPr>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996A01-906C-4F39-89D2-6A73C0000004}"/>
              </a:ext>
            </a:extLst>
          </p:cNvPr>
          <p:cNvSpPr>
            <a:spLocks noGrp="1"/>
          </p:cNvSpPr>
          <p:nvPr>
            <p:ph type="title"/>
          </p:nvPr>
        </p:nvSpPr>
        <p:spPr>
          <a:xfrm>
            <a:off x="1197868" y="764704"/>
            <a:ext cx="10055781" cy="828641"/>
          </a:xfrm>
        </p:spPr>
        <p:txBody>
          <a:bodyPr>
            <a:normAutofit/>
          </a:bodyPr>
          <a:lstStyle/>
          <a:p>
            <a:r>
              <a:rPr lang="en-IN" sz="4500" dirty="0"/>
              <a:t>Problem Statement:</a:t>
            </a:r>
          </a:p>
        </p:txBody>
      </p:sp>
      <p:sp>
        <p:nvSpPr>
          <p:cNvPr id="3" name="Content Placeholder 2">
            <a:extLst>
              <a:ext uri="{FF2B5EF4-FFF2-40B4-BE49-F238E27FC236}">
                <a16:creationId xmlns="" xmlns:a16="http://schemas.microsoft.com/office/drawing/2014/main" id="{E09D721E-6BEE-479A-9984-32A1EC00F53D}"/>
              </a:ext>
            </a:extLst>
          </p:cNvPr>
          <p:cNvSpPr>
            <a:spLocks noGrp="1"/>
          </p:cNvSpPr>
          <p:nvPr>
            <p:ph idx="1"/>
          </p:nvPr>
        </p:nvSpPr>
        <p:spPr>
          <a:xfrm>
            <a:off x="1197868" y="1916832"/>
            <a:ext cx="9540551" cy="3384376"/>
          </a:xfrm>
        </p:spPr>
        <p:txBody>
          <a:bodyPr>
            <a:normAutofit/>
          </a:bodyPr>
          <a:lstStyle/>
          <a:p>
            <a:pPr marL="0" indent="0">
              <a:buNone/>
            </a:pPr>
            <a:r>
              <a:rPr lang="en-US" sz="1800" dirty="0">
                <a:solidFill>
                  <a:schemeClr val="tx1"/>
                </a:solidFill>
                <a:latin typeface="Century" panose="02040604050505020304" pitchFamily="18" charset="0"/>
              </a:rPr>
              <a:t>Anyone who has booked a flight ticket knows how unexpectedly the prices vary. The cheapest available ticket on a given flight gets more and less expensive over time. This usually happens as an attempt to maximize revenue based on –</a:t>
            </a:r>
          </a:p>
          <a:p>
            <a:pPr marL="0" indent="0">
              <a:buNone/>
            </a:pPr>
            <a:r>
              <a:rPr lang="en-US" sz="1800" dirty="0" smtClean="0">
                <a:solidFill>
                  <a:schemeClr val="tx1"/>
                </a:solidFill>
                <a:latin typeface="Century" panose="02040604050505020304" pitchFamily="18" charset="0"/>
              </a:rPr>
              <a:t>1</a:t>
            </a:r>
            <a:r>
              <a:rPr lang="en-US" sz="1800" dirty="0">
                <a:solidFill>
                  <a:schemeClr val="tx1"/>
                </a:solidFill>
                <a:latin typeface="Century" panose="02040604050505020304" pitchFamily="18" charset="0"/>
              </a:rPr>
              <a:t>. Time of purchase patterns (making sure last-minute purchases are expensive) </a:t>
            </a:r>
          </a:p>
          <a:p>
            <a:pPr marL="0" indent="0">
              <a:buNone/>
            </a:pPr>
            <a:r>
              <a:rPr lang="en-US" sz="1800" dirty="0">
                <a:solidFill>
                  <a:schemeClr val="tx1"/>
                </a:solidFill>
                <a:latin typeface="Century" panose="02040604050505020304" pitchFamily="18" charset="0"/>
              </a:rPr>
              <a:t>2. Keeping the flight as full as they want it (raising prices on a flight which is filling up in order to reduce sales and hold back inventory for those expensive last-minute expensive purchases) </a:t>
            </a:r>
          </a:p>
          <a:p>
            <a:pPr marL="0" indent="0">
              <a:buNone/>
            </a:pPr>
            <a:r>
              <a:rPr lang="en-US" sz="1800" dirty="0">
                <a:solidFill>
                  <a:schemeClr val="tx1"/>
                </a:solidFill>
                <a:latin typeface="Century" panose="02040604050505020304" pitchFamily="18" charset="0"/>
              </a:rPr>
              <a:t>So, you have to work on a project where you collect data of flight fares with other features and work to make a model to predict fares of flights.</a:t>
            </a:r>
          </a:p>
        </p:txBody>
      </p:sp>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1FEE7FC-150C-494B-AD00-461839A281EE}"/>
              </a:ext>
            </a:extLst>
          </p:cNvPr>
          <p:cNvSpPr>
            <a:spLocks noGrp="1"/>
          </p:cNvSpPr>
          <p:nvPr>
            <p:ph type="title"/>
          </p:nvPr>
        </p:nvSpPr>
        <p:spPr>
          <a:xfrm>
            <a:off x="1096994" y="764704"/>
            <a:ext cx="10055781" cy="972657"/>
          </a:xfrm>
        </p:spPr>
        <p:txBody>
          <a:bodyPr>
            <a:normAutofit/>
          </a:bodyPr>
          <a:lstStyle/>
          <a:p>
            <a:r>
              <a:rPr lang="en-IN" sz="4500" dirty="0"/>
              <a:t>Problem Understanding:</a:t>
            </a:r>
          </a:p>
        </p:txBody>
      </p:sp>
      <p:sp>
        <p:nvSpPr>
          <p:cNvPr id="3" name="Content Placeholder 2">
            <a:extLst>
              <a:ext uri="{FF2B5EF4-FFF2-40B4-BE49-F238E27FC236}">
                <a16:creationId xmlns="" xmlns:a16="http://schemas.microsoft.com/office/drawing/2014/main" id="{0A8206DD-0782-4390-A86F-20EA444B06AC}"/>
              </a:ext>
            </a:extLst>
          </p:cNvPr>
          <p:cNvSpPr>
            <a:spLocks noGrp="1"/>
          </p:cNvSpPr>
          <p:nvPr>
            <p:ph idx="1"/>
          </p:nvPr>
        </p:nvSpPr>
        <p:spPr>
          <a:xfrm>
            <a:off x="1096994" y="1916832"/>
            <a:ext cx="10055781" cy="3744416"/>
          </a:xfrm>
        </p:spPr>
        <p:txBody>
          <a:bodyPr>
            <a:normAutofit/>
          </a:bodyPr>
          <a:lstStyle/>
          <a:p>
            <a:pPr>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Flight prices are something unpredictable. It’s more than likely that we spent hours on the internet researching flight deals, trying to figure an airfare pricing system that seems completely random every day. Flight price appears to fluctuate without reason and longer flights aren’t always more expensive than shorter ones. </a:t>
            </a:r>
            <a:endParaRPr lang="en-IN" sz="1800" dirty="0">
              <a:solidFill>
                <a:schemeClr val="tx1"/>
              </a:solidFill>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But now the question is how to know proper Flight price, for that I have built a Machine learning model which can predict the Flight price. Using various features like </a:t>
            </a:r>
            <a:r>
              <a:rPr lang="en-IN" sz="1800" b="1" dirty="0">
                <a:solidFill>
                  <a:schemeClr val="tx1"/>
                </a:solidFill>
                <a:effectLst/>
                <a:latin typeface="Century" panose="02040604050505020304" pitchFamily="18" charset="0"/>
                <a:ea typeface="Calibri" panose="020F0502020204030204" pitchFamily="34" charset="0"/>
                <a:cs typeface="Calibri" panose="020F0502020204030204" pitchFamily="34" charset="0"/>
              </a:rPr>
              <a:t>Airline, Source, Destination, Arrival time, Departure time, Stops, Travelling date and the Price for the same travel</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So using all these previously known information and analysing the data I have achieved a good model that has </a:t>
            </a:r>
            <a:r>
              <a:rPr lang="en-IN" sz="1800" b="1" dirty="0">
                <a:solidFill>
                  <a:schemeClr val="tx1"/>
                </a:solidFill>
                <a:effectLst/>
                <a:latin typeface="Century" panose="02040604050505020304" pitchFamily="18" charset="0"/>
                <a:ea typeface="Calibri" panose="020F0502020204030204" pitchFamily="34" charset="0"/>
                <a:cs typeface="Calibri" panose="020F0502020204030204" pitchFamily="34" charset="0"/>
              </a:rPr>
              <a:t>82% accuracy</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So let’s understand what all the steps we did to reach this good accuracy.</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2200" dirty="0">
              <a:solidFill>
                <a:schemeClr val="tx1"/>
              </a:solidFill>
              <a:latin typeface="Century" panose="02040604050505020304" pitchFamily="18" charset="0"/>
            </a:endParaRP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5616372-B5D6-450C-9D30-0ED2779B89D7}"/>
              </a:ext>
            </a:extLst>
          </p:cNvPr>
          <p:cNvSpPr>
            <a:spLocks noGrp="1"/>
          </p:cNvSpPr>
          <p:nvPr>
            <p:ph type="title"/>
          </p:nvPr>
        </p:nvSpPr>
        <p:spPr>
          <a:xfrm>
            <a:off x="1197868" y="472080"/>
            <a:ext cx="9829798" cy="1296144"/>
          </a:xfrm>
        </p:spPr>
        <p:txBody>
          <a:bodyPr>
            <a:normAutofit/>
          </a:bodyPr>
          <a:lstStyle/>
          <a:p>
            <a:r>
              <a:rPr lang="en-IN" sz="4500" dirty="0"/>
              <a:t>What is Flight Price Prediction?</a:t>
            </a:r>
          </a:p>
        </p:txBody>
      </p:sp>
      <p:sp>
        <p:nvSpPr>
          <p:cNvPr id="3" name="Content Placeholder 2">
            <a:extLst>
              <a:ext uri="{FF2B5EF4-FFF2-40B4-BE49-F238E27FC236}">
                <a16:creationId xmlns="" xmlns:a16="http://schemas.microsoft.com/office/drawing/2014/main" id="{ED5FB2BD-30CF-4FFB-A9EF-5F58929C1DFC}"/>
              </a:ext>
            </a:extLst>
          </p:cNvPr>
          <p:cNvSpPr>
            <a:spLocks noGrp="1"/>
          </p:cNvSpPr>
          <p:nvPr>
            <p:ph sz="half" idx="1"/>
          </p:nvPr>
        </p:nvSpPr>
        <p:spPr>
          <a:xfrm>
            <a:off x="1197868" y="1995850"/>
            <a:ext cx="9829798" cy="3460976"/>
          </a:xfrm>
        </p:spPr>
        <p:txBody>
          <a:bodyPr/>
          <a:lstStyle/>
          <a:p>
            <a:pPr marL="0" indent="0">
              <a:buNone/>
            </a:pPr>
            <a:r>
              <a:rPr lang="en-US" sz="1800" b="0" i="0" dirty="0" smtClean="0">
                <a:solidFill>
                  <a:schemeClr val="tx1"/>
                </a:solidFill>
                <a:effectLst/>
                <a:latin typeface="Century" panose="02040604050505020304" pitchFamily="18" charset="0"/>
              </a:rPr>
              <a:t>Nowadays</a:t>
            </a:r>
            <a:r>
              <a:rPr lang="en-US" sz="1800" b="0" i="0" dirty="0">
                <a:solidFill>
                  <a:schemeClr val="tx1"/>
                </a:solidFill>
                <a:effectLst/>
                <a:latin typeface="Century" panose="02040604050505020304" pitchFamily="18" charset="0"/>
              </a:rPr>
              <a:t>, the number of people using flights has increased significantly. It is difficult for airlines to maintain prices since prices change dynamically due to different conditions. That’s why we will try to use machine learning to solve this problem. This can help airlines by predicting what prices they can maintain. It can also help customers to predict future flight prices and plan their journey accordingly.</a:t>
            </a:r>
            <a:endParaRPr lang="en-IN" sz="1800" dirty="0">
              <a:solidFill>
                <a:schemeClr val="tx1"/>
              </a:solidFill>
              <a:latin typeface="Century" panose="02040604050505020304" pitchFamily="18" charset="0"/>
            </a:endParaRPr>
          </a:p>
        </p:txBody>
      </p:sp>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F8D798F-E19B-48AC-B134-262B990D5F66}"/>
              </a:ext>
            </a:extLst>
          </p:cNvPr>
          <p:cNvSpPr>
            <a:spLocks noGrp="1"/>
          </p:cNvSpPr>
          <p:nvPr>
            <p:ph type="title"/>
          </p:nvPr>
        </p:nvSpPr>
        <p:spPr>
          <a:xfrm>
            <a:off x="1096993" y="836712"/>
            <a:ext cx="10055781" cy="828641"/>
          </a:xfrm>
        </p:spPr>
        <p:txBody>
          <a:bodyPr>
            <a:normAutofit/>
          </a:bodyPr>
          <a:lstStyle/>
          <a:p>
            <a:r>
              <a:rPr lang="en-IN" sz="4500" dirty="0"/>
              <a:t>Importance of Flight Price Prediction.</a:t>
            </a:r>
          </a:p>
        </p:txBody>
      </p:sp>
      <p:sp>
        <p:nvSpPr>
          <p:cNvPr id="3" name="Content Placeholder 2">
            <a:extLst>
              <a:ext uri="{FF2B5EF4-FFF2-40B4-BE49-F238E27FC236}">
                <a16:creationId xmlns="" xmlns:a16="http://schemas.microsoft.com/office/drawing/2014/main" id="{C22A4B34-FEA9-4437-9DD0-30A876103DF4}"/>
              </a:ext>
            </a:extLst>
          </p:cNvPr>
          <p:cNvSpPr>
            <a:spLocks noGrp="1"/>
          </p:cNvSpPr>
          <p:nvPr>
            <p:ph sz="half" idx="1"/>
          </p:nvPr>
        </p:nvSpPr>
        <p:spPr>
          <a:xfrm>
            <a:off x="1096994" y="1988840"/>
            <a:ext cx="10055781" cy="3532984"/>
          </a:xfrm>
        </p:spPr>
        <p:txBody>
          <a:bodyPr>
            <a:normAutofit/>
          </a:bodyPr>
          <a:lstStyle/>
          <a:p>
            <a:pPr marL="0" indent="0">
              <a:lnSpc>
                <a:spcPct val="107000"/>
              </a:lnSpc>
              <a:spcAft>
                <a:spcPts val="800"/>
              </a:spcAft>
              <a:buNone/>
            </a:pPr>
            <a:r>
              <a:rPr lang="en-IN" sz="1800" dirty="0" smtClean="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It </a:t>
            </a: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is hard for the client to buy an air ticket at the most reduced cost. For this few procedures are explored to determine time and date to grab air tickets with minimum fare rate. The majority of these systems are utilizing the modern computerized system known as Machine Learning. The model guesses airfare well in advance from the known information. This framework is proposed to change various added value arrangements into included added value arrangement heading which can support to solo gathering estimation.</a:t>
            </a:r>
          </a:p>
        </p:txBody>
      </p:sp>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B40425-56F5-4ED4-BC84-D0D948728B53}"/>
              </a:ext>
            </a:extLst>
          </p:cNvPr>
          <p:cNvSpPr>
            <a:spLocks noGrp="1"/>
          </p:cNvSpPr>
          <p:nvPr>
            <p:ph type="title"/>
          </p:nvPr>
        </p:nvSpPr>
        <p:spPr>
          <a:xfrm>
            <a:off x="1096994" y="836712"/>
            <a:ext cx="10055781" cy="900649"/>
          </a:xfrm>
        </p:spPr>
        <p:txBody>
          <a:bodyPr>
            <a:normAutofit/>
          </a:bodyPr>
          <a:lstStyle/>
          <a:p>
            <a:r>
              <a:rPr lang="en-IN" sz="4500" dirty="0"/>
              <a:t>Exploratory Data Analysis:</a:t>
            </a:r>
          </a:p>
        </p:txBody>
      </p:sp>
      <p:sp>
        <p:nvSpPr>
          <p:cNvPr id="3" name="Content Placeholder 2">
            <a:extLst>
              <a:ext uri="{FF2B5EF4-FFF2-40B4-BE49-F238E27FC236}">
                <a16:creationId xmlns="" xmlns:a16="http://schemas.microsoft.com/office/drawing/2014/main" id="{F0E5FD44-C34C-44B0-9780-EB76B2438FED}"/>
              </a:ext>
            </a:extLst>
          </p:cNvPr>
          <p:cNvSpPr>
            <a:spLocks noGrp="1"/>
          </p:cNvSpPr>
          <p:nvPr>
            <p:ph idx="1"/>
          </p:nvPr>
        </p:nvSpPr>
        <p:spPr>
          <a:xfrm>
            <a:off x="1096994" y="1916832"/>
            <a:ext cx="9829799" cy="4464496"/>
          </a:xfrm>
        </p:spPr>
        <p:txBody>
          <a:bodyPr>
            <a:noAutofit/>
          </a:bodyPr>
          <a:lstStyle/>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As a first step I have scrapped the required data using selenium from </a:t>
            </a:r>
            <a:r>
              <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makemytrip </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website.</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And I have imported required libraries and I have imported the dataset which was in csv format. </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Then I did all the statistical analysis like checking shape, </a:t>
            </a:r>
            <a:r>
              <a:rPr lang="en-IN" sz="1800" dirty="0" err="1">
                <a:solidFill>
                  <a:schemeClr val="tx1"/>
                </a:solidFill>
                <a:effectLst/>
                <a:latin typeface="Century" panose="02040604050505020304" pitchFamily="18" charset="0"/>
                <a:ea typeface="Calibri" panose="020F0502020204030204" pitchFamily="34" charset="0"/>
                <a:cs typeface="Calibri" panose="020F0502020204030204" pitchFamily="34" charset="0"/>
              </a:rPr>
              <a:t>nunique</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While checking for null values I found there was a row full of null values in the dataset and I dropped that row as it will not help our analysis.</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I have also </a:t>
            </a:r>
            <a:r>
              <a:rPr lang="en-IN" sz="1800" dirty="0" err="1">
                <a:solidFill>
                  <a:schemeClr val="tx1"/>
                </a:solidFill>
                <a:effectLst/>
                <a:latin typeface="Century" panose="02040604050505020304" pitchFamily="18" charset="0"/>
                <a:ea typeface="Calibri" panose="020F0502020204030204" pitchFamily="34" charset="0"/>
                <a:cs typeface="Calibri" panose="020F0502020204030204" pitchFamily="34" charset="0"/>
              </a:rPr>
              <a:t>droped</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Unnamed:0 column as I found it was the index column of csv file.</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Ø"/>
            </a:pP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the data types of datetime columns and I have extracted </a:t>
            </a:r>
            <a:r>
              <a:rPr lang="en-IN" sz="1800" dirty="0" err="1">
                <a:solidFill>
                  <a:schemeClr val="tx1"/>
                </a:solidFill>
                <a:effectLst/>
                <a:latin typeface="Century" panose="02040604050505020304" pitchFamily="18" charset="0"/>
                <a:ea typeface="Calibri" panose="020F0502020204030204" pitchFamily="34" charset="0"/>
                <a:cs typeface="Calibri" panose="020F0502020204030204" pitchFamily="34" charset="0"/>
              </a:rPr>
              <a:t>usefull</a:t>
            </a:r>
            <a:r>
              <a:rPr lang="en-IN" sz="1800" dirty="0">
                <a:solidFill>
                  <a:schemeClr val="tx1"/>
                </a:solidFill>
                <a:effectLst/>
                <a:latin typeface="Century" panose="02040604050505020304" pitchFamily="18" charset="0"/>
                <a:ea typeface="Calibri" panose="020F0502020204030204" pitchFamily="34" charset="0"/>
                <a:cs typeface="Calibri" panose="020F0502020204030204" pitchFamily="34" charset="0"/>
              </a:rPr>
              <a:t> information from the raw dataset. Thinking that this data will help us more than raw data.</a:t>
            </a:r>
            <a:endParaRPr lang="en-IN" sz="18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95AA67E-7C9F-4E66-93A5-3B34B52D1366}"/>
              </a:ext>
            </a:extLst>
          </p:cNvPr>
          <p:cNvSpPr>
            <a:spLocks noGrp="1"/>
          </p:cNvSpPr>
          <p:nvPr>
            <p:ph type="title"/>
          </p:nvPr>
        </p:nvSpPr>
        <p:spPr>
          <a:xfrm>
            <a:off x="1269876" y="404664"/>
            <a:ext cx="9829799" cy="648072"/>
          </a:xfrm>
        </p:spPr>
        <p:txBody>
          <a:bodyPr>
            <a:normAutofit/>
          </a:bodyPr>
          <a:lstStyle/>
          <a:p>
            <a:r>
              <a:rPr lang="en-IN" sz="3500" dirty="0">
                <a:solidFill>
                  <a:schemeClr val="tx1"/>
                </a:solidFill>
              </a:rPr>
              <a:t>Univariate Visualization of numerical columns:</a:t>
            </a:r>
          </a:p>
        </p:txBody>
      </p:sp>
      <p:pic>
        <p:nvPicPr>
          <p:cNvPr id="4" name="Picture 3">
            <a:extLst>
              <a:ext uri="{FF2B5EF4-FFF2-40B4-BE49-F238E27FC236}">
                <a16:creationId xmlns="" xmlns:a16="http://schemas.microsoft.com/office/drawing/2014/main" id="{46AD6090-5AF6-4ED8-A7C9-3AE9E42BA0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9836" y="1052736"/>
            <a:ext cx="10801200" cy="5217602"/>
          </a:xfrm>
          <a:prstGeom prst="rect">
            <a:avLst/>
          </a:prstGeom>
          <a:noFill/>
          <a:ln>
            <a:noFill/>
          </a:ln>
        </p:spPr>
      </p:pic>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613</TotalTime>
  <Words>1695</Words>
  <Application>Microsoft Office PowerPoint</Application>
  <PresentationFormat>Custom</PresentationFormat>
  <Paragraphs>119</Paragraphs>
  <Slides>30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Arial</vt:lpstr>
      <vt:lpstr>Calibri</vt:lpstr>
      <vt:lpstr>Calibri Light</vt:lpstr>
      <vt:lpstr>Cambria</vt:lpstr>
      <vt:lpstr>Century</vt:lpstr>
      <vt:lpstr>Symbol</vt:lpstr>
      <vt:lpstr>Times New Roman</vt:lpstr>
      <vt:lpstr>Wingdings</vt:lpstr>
      <vt:lpstr>Wingdings 3</vt:lpstr>
      <vt:lpstr>Retrospect</vt:lpstr>
      <vt:lpstr>PowerPoint Presentation</vt:lpstr>
      <vt:lpstr>Agenda:</vt:lpstr>
      <vt:lpstr>Overview:</vt:lpstr>
      <vt:lpstr>Problem Statement:</vt:lpstr>
      <vt:lpstr>Problem Understanding:</vt:lpstr>
      <vt:lpstr>What is Flight Price Prediction?</vt:lpstr>
      <vt:lpstr>Importance of Flight Price Prediction.</vt:lpstr>
      <vt:lpstr>Exploratory Data Analysis:</vt:lpstr>
      <vt:lpstr>Univariate Visualization of numerical columns:</vt:lpstr>
      <vt:lpstr>Univariate Vizualization of Categorical columns:</vt:lpstr>
      <vt:lpstr>Observations:</vt:lpstr>
      <vt:lpstr>Bivariate Vizualization of numerical columns:</vt:lpstr>
      <vt:lpstr>Observations:</vt:lpstr>
      <vt:lpstr>Bivariate Vizualization of categorical columns:</vt:lpstr>
      <vt:lpstr>Observations:</vt:lpstr>
      <vt:lpstr>Analysis:</vt:lpstr>
      <vt:lpstr>Data Cleaning Steps:</vt:lpstr>
      <vt:lpstr>Model Building:</vt:lpstr>
      <vt:lpstr>i) RandomForestRegressor:</vt:lpstr>
      <vt:lpstr>ii) XGBRegressor:</vt:lpstr>
      <vt:lpstr>iii)ExtraTreesRegressor:</vt:lpstr>
      <vt:lpstr>iv) GradientBoostingRegressor:</vt:lpstr>
      <vt:lpstr>v) DecisionTreeRegressor:</vt:lpstr>
      <vt:lpstr>vi) KNN:</vt:lpstr>
      <vt:lpstr>vii) BaggingRegressor:</vt:lpstr>
      <vt:lpstr>Hyper Parameter Tunning:</vt:lpstr>
      <vt:lpstr>Hyper Parameter Tunning:</vt:lpstr>
      <vt:lpstr>Saving the model and predictions using saved model:</vt:lpstr>
      <vt:lpstr>Ploting the predicted values v/s actual values:</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dell</cp:lastModifiedBy>
  <cp:revision>19</cp:revision>
  <dcterms:created xsi:type="dcterms:W3CDTF">2021-10-01T13:22:47Z</dcterms:created>
  <dcterms:modified xsi:type="dcterms:W3CDTF">2022-06-28T09:32:08Z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